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11" r:id="rId2"/>
    <p:sldId id="347" r:id="rId3"/>
    <p:sldId id="310" r:id="rId4"/>
    <p:sldId id="294" r:id="rId5"/>
    <p:sldId id="313" r:id="rId6"/>
    <p:sldId id="314" r:id="rId7"/>
    <p:sldId id="316" r:id="rId8"/>
    <p:sldId id="317" r:id="rId9"/>
    <p:sldId id="318" r:id="rId10"/>
    <p:sldId id="320" r:id="rId11"/>
    <p:sldId id="319" r:id="rId12"/>
    <p:sldId id="321" r:id="rId13"/>
    <p:sldId id="322" r:id="rId14"/>
    <p:sldId id="323" r:id="rId15"/>
    <p:sldId id="324" r:id="rId16"/>
    <p:sldId id="325" r:id="rId17"/>
    <p:sldId id="326" r:id="rId18"/>
    <p:sldId id="327" r:id="rId19"/>
    <p:sldId id="328" r:id="rId20"/>
    <p:sldId id="329" r:id="rId21"/>
    <p:sldId id="330" r:id="rId22"/>
    <p:sldId id="331" r:id="rId23"/>
    <p:sldId id="332" r:id="rId24"/>
    <p:sldId id="333" r:id="rId25"/>
    <p:sldId id="334" r:id="rId26"/>
    <p:sldId id="335" r:id="rId27"/>
    <p:sldId id="336" r:id="rId28"/>
    <p:sldId id="337" r:id="rId29"/>
    <p:sldId id="33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7356" autoAdjust="0"/>
    <p:restoredTop sz="94660"/>
  </p:normalViewPr>
  <p:slideViewPr>
    <p:cSldViewPr>
      <p:cViewPr>
        <p:scale>
          <a:sx n="60" d="100"/>
          <a:sy n="60" d="100"/>
        </p:scale>
        <p:origin x="-1896" y="-10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A46E44-1D3A-40F3-B654-A953AC0A9409}" type="datetimeFigureOut">
              <a:rPr lang="en-US" smtClean="0"/>
              <a:pPr/>
              <a:t>11/13/2017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1DDD51-0C92-4BA2-8677-3ADDB18BABF3}" type="slidenum">
              <a:rPr lang="en-US" smtClean="0"/>
              <a:pPr/>
              <a:t>‹#›</a:t>
            </a:fld>
            <a:endParaRPr lang="en-US"/>
          </a:p>
        </p:txBody>
      </p:sp>
    </p:spTree>
    <p:extLst>
      <p:ext uri="{BB962C8B-B14F-4D97-AF65-F5344CB8AC3E}">
        <p14:creationId xmlns:p14="http://schemas.microsoft.com/office/powerpoint/2010/main" xmlns="" val="3672711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56FAE332-61F1-40BB-9055-303052C065C2}"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xmlns="" val="99161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noFill/>
          <a:ln>
            <a:miter lim="800000"/>
            <a:headEnd/>
            <a:tailEnd/>
          </a:ln>
        </p:spPr>
        <p:txBody>
          <a:bodyPr/>
          <a:lstStyle/>
          <a:p>
            <a:fld id="{C5787032-6599-4EBC-A130-114202FA3EC7}" type="slidenum">
              <a:rPr lang="en-US"/>
              <a:pPr/>
              <a:t>16</a:t>
            </a:fld>
            <a:endParaRPr lang="en-US"/>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cs typeface="Arial" charset="0"/>
              </a:rPr>
              <a:t>Late deceleration related to bigeminal contractions. Beat-to-beat variability is preserved. Note the prolonged contraction pattern with elevated uterine tone between the peaks of the contractions, causing hyperstimulation and uteroplacental insufficiency. Management should include treatment of the uterine hyperstimulation. This deceleration pattern also may be interpreted as a variable deceleration with late return to the baseline based on the early onset of the deceleration in relation to the uterine contraction, the presence of an acceleration before the deceleration (the "shoulder") and the relatively sharp descent of the deceleration. However, late decelerations and variable decelerations with late return have the same clinical significance and represent nonreassuring patterns. </a:t>
            </a:r>
          </a:p>
          <a:p>
            <a:pPr eaLnBrk="1" hangingPunct="1"/>
            <a:endParaRPr lang="en-US" smtClean="0">
              <a:cs typeface="Arial" charset="0"/>
            </a:endParaRPr>
          </a:p>
        </p:txBody>
      </p:sp>
    </p:spTree>
    <p:extLst>
      <p:ext uri="{BB962C8B-B14F-4D97-AF65-F5344CB8AC3E}">
        <p14:creationId xmlns:p14="http://schemas.microsoft.com/office/powerpoint/2010/main" xmlns="" val="3443906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A75715-7D1E-41F9-84C9-42B7F8B387AC}" type="slidenum">
              <a:rPr lang="en-US"/>
              <a:pPr/>
              <a:t>24</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2765564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090B4EBE-C912-4391-B6A0-A1D0025C41E2}" type="slidenum">
              <a:rPr lang="en-US"/>
              <a:pPr/>
              <a:t>‹#›</a:t>
            </a:fld>
            <a:endParaRPr lang="en-US"/>
          </a:p>
        </p:txBody>
      </p:sp>
    </p:spTree>
    <p:extLst>
      <p:ext uri="{BB962C8B-B14F-4D97-AF65-F5344CB8AC3E}">
        <p14:creationId xmlns:p14="http://schemas.microsoft.com/office/powerpoint/2010/main" xmlns="" val="4142044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34D4A-106D-4977-88E0-B07F24B129D7}" type="datetimeFigureOut">
              <a:rPr lang="en-US" smtClean="0"/>
              <a:pPr/>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66FCB8-87B8-4FA4-9F0E-B5D276182C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34D4A-106D-4977-88E0-B07F24B129D7}" type="datetimeFigureOut">
              <a:rPr lang="en-US" smtClean="0"/>
              <a:pPr/>
              <a:t>11/13/2017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66FCB8-87B8-4FA4-9F0E-B5D276182C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1792288" y="4800600"/>
            <a:ext cx="5486400" cy="566738"/>
          </a:xfrm>
        </p:spPr>
        <p:txBody>
          <a:bodyPr anchor="b"/>
          <a:lstStyle/>
          <a:p>
            <a:pPr algn="l" eaLnBrk="1" hangingPunct="1">
              <a:defRPr/>
            </a:pPr>
            <a:endParaRPr lang="en-US" sz="2400" b="0" smtClean="0">
              <a:effectLst>
                <a:outerShdw blurRad="38100" dist="38100" dir="2700000" algn="tl">
                  <a:srgbClr val="C0C0C0"/>
                </a:outerShdw>
              </a:effectLst>
            </a:endParaRPr>
          </a:p>
        </p:txBody>
      </p:sp>
      <p:sp>
        <p:nvSpPr>
          <p:cNvPr id="105475" name="Picture Placeholder 2"/>
          <p:cNvSpPr>
            <a:spLocks noGrp="1" noTextEdit="1"/>
          </p:cNvSpPr>
          <p:nvPr>
            <p:ph idx="4294967295"/>
          </p:nvPr>
        </p:nvSpPr>
        <p:spPr>
          <a:xfrm>
            <a:off x="1792288" y="612775"/>
            <a:ext cx="5486400" cy="4114800"/>
          </a:xfrm>
        </p:spPr>
        <p:txBody>
          <a:bodyPr/>
          <a:lstStyle/>
          <a:p>
            <a:pPr eaLnBrk="1" hangingPunct="1">
              <a:defRPr/>
            </a:pPr>
            <a:endParaRPr lang="en-US" smtClean="0"/>
          </a:p>
        </p:txBody>
      </p:sp>
      <p:sp>
        <p:nvSpPr>
          <p:cNvPr id="105476" name="Text Placeholder 3"/>
          <p:cNvSpPr>
            <a:spLocks noGrp="1"/>
          </p:cNvSpPr>
          <p:nvPr>
            <p:ph type="body" sz="half" idx="4294967295"/>
          </p:nvPr>
        </p:nvSpPr>
        <p:spPr>
          <a:xfrm>
            <a:off x="903288" y="5251450"/>
            <a:ext cx="5808662" cy="638175"/>
          </a:xfrm>
        </p:spPr>
        <p:txBody>
          <a:bodyPr/>
          <a:lstStyle/>
          <a:p>
            <a:pPr marL="0" indent="0" eaLnBrk="1" hangingPunct="1">
              <a:defRPr/>
            </a:pPr>
            <a:endParaRPr lang="en-US" sz="1400" smtClean="0">
              <a:effectLst>
                <a:outerShdw blurRad="38100" dist="38100" dir="2700000" algn="tl">
                  <a:srgbClr val="C0C0C0"/>
                </a:outerShdw>
              </a:effectLst>
            </a:endParaRPr>
          </a:p>
        </p:txBody>
      </p:sp>
      <p:pic>
        <p:nvPicPr>
          <p:cNvPr id="105477" name="Picture 2" descr="E:\mahmoud's document\flower\Presentation1.jpg"/>
          <p:cNvPicPr>
            <a:picLocks noChangeAspect="1" noChangeArrowheads="1"/>
          </p:cNvPicPr>
          <p:nvPr/>
        </p:nvPicPr>
        <p:blipFill>
          <a:blip r:embed="rId3" cstate="print"/>
          <a:srcRect/>
          <a:stretch>
            <a:fillRect/>
          </a:stretch>
        </p:blipFill>
        <p:spPr bwMode="auto">
          <a:xfrm>
            <a:off x="-684213" y="-171450"/>
            <a:ext cx="10188576" cy="70294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105475">
                                            <p:txEl>
                                              <p:pRg st="0" end="0"/>
                                            </p:txEl>
                                          </p:spTgt>
                                        </p:tgtEl>
                                        <p:attrNameLst>
                                          <p:attrName>style.visibility</p:attrName>
                                        </p:attrNameLst>
                                      </p:cBhvr>
                                      <p:to>
                                        <p:strVal val="visible"/>
                                      </p:to>
                                    </p:set>
                                    <p:animEffect transition="in" filter="fade">
                                      <p:cBhvr>
                                        <p:cTn id="7" dur="1000"/>
                                        <p:tgtEl>
                                          <p:spTgt spid="105475">
                                            <p:txEl>
                                              <p:pRg st="0" end="0"/>
                                            </p:txEl>
                                          </p:spTgt>
                                        </p:tgtEl>
                                      </p:cBhvr>
                                    </p:animEffect>
                                    <p:anim calcmode="lin" valueType="num">
                                      <p:cBhvr>
                                        <p:cTn id="8" dur="10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54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105476">
                                            <p:txEl>
                                              <p:pRg st="0" end="0"/>
                                            </p:txEl>
                                          </p:spTgt>
                                        </p:tgtEl>
                                        <p:attrNameLst>
                                          <p:attrName>style.visibility</p:attrName>
                                        </p:attrNameLst>
                                      </p:cBhvr>
                                      <p:to>
                                        <p:strVal val="visible"/>
                                      </p:to>
                                    </p:set>
                                    <p:animEffect transition="in" filter="fade">
                                      <p:cBhvr>
                                        <p:cTn id="14" dur="1000"/>
                                        <p:tgtEl>
                                          <p:spTgt spid="105476">
                                            <p:txEl>
                                              <p:pRg st="0" end="0"/>
                                            </p:txEl>
                                          </p:spTgt>
                                        </p:tgtEl>
                                      </p:cBhvr>
                                    </p:animEffect>
                                    <p:anim calcmode="lin" valueType="num">
                                      <p:cBhvr>
                                        <p:cTn id="15" dur="1000" fill="hold"/>
                                        <p:tgtEl>
                                          <p:spTgt spid="10547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54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05477"/>
                                        </p:tgtEl>
                                        <p:attrNameLst>
                                          <p:attrName>style.visibility</p:attrName>
                                        </p:attrNameLst>
                                      </p:cBhvr>
                                      <p:to>
                                        <p:strVal val="visible"/>
                                      </p:to>
                                    </p:set>
                                    <p:animEffect transition="in" filter="checkerboard(across)">
                                      <p:cBhvr>
                                        <p:cTn id="21" dur="500"/>
                                        <p:tgtEl>
                                          <p:spTgt spid="105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P spid="10547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2050"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1268761"/>
            <a:ext cx="4032448" cy="4975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971391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2466" name="Picture 2"/>
          <p:cNvPicPr>
            <a:picLocks noGrp="1" noChangeAspect="1" noChangeArrowheads="1"/>
          </p:cNvPicPr>
          <p:nvPr>
            <p:ph idx="1"/>
          </p:nvPr>
        </p:nvPicPr>
        <p:blipFill>
          <a:blip r:embed="rId2" cstate="print"/>
          <a:srcRect/>
          <a:stretch>
            <a:fillRect/>
          </a:stretch>
        </p:blipFill>
        <p:spPr bwMode="auto">
          <a:xfrm>
            <a:off x="457200" y="609600"/>
            <a:ext cx="7467600" cy="5044281"/>
          </a:xfrm>
          <a:prstGeom prst="rect">
            <a:avLst/>
          </a:prstGeom>
          <a:noFill/>
          <a:ln w="9525">
            <a:noFill/>
            <a:miter lim="800000"/>
            <a:headEnd/>
            <a:tailEnd/>
          </a:ln>
          <a:effectLst/>
        </p:spPr>
      </p:pic>
    </p:spTree>
    <p:extLst>
      <p:ext uri="{BB962C8B-B14F-4D97-AF65-F5344CB8AC3E}">
        <p14:creationId xmlns:p14="http://schemas.microsoft.com/office/powerpoint/2010/main" xmlns="" val="3582828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lang="fa-IR"/>
          </a:p>
        </p:txBody>
      </p:sp>
      <p:pic>
        <p:nvPicPr>
          <p:cNvPr id="31747" name="Picture 2"/>
          <p:cNvPicPr>
            <a:picLocks noGrp="1" noChangeAspect="1" noChangeArrowheads="1"/>
          </p:cNvPicPr>
          <p:nvPr>
            <p:ph idx="1"/>
          </p:nvPr>
        </p:nvPicPr>
        <p:blipFill>
          <a:blip r:embed="rId2" cstate="print"/>
          <a:srcRect/>
          <a:stretch>
            <a:fillRect/>
          </a:stretch>
        </p:blipFill>
        <p:spPr>
          <a:xfrm>
            <a:off x="1643063" y="642938"/>
            <a:ext cx="6251575" cy="5461000"/>
          </a:xfrm>
          <a:noFill/>
        </p:spPr>
      </p:pic>
      <p:pic>
        <p:nvPicPr>
          <p:cNvPr id="47105" name="Picture 1"/>
          <p:cNvPicPr>
            <a:picLocks noChangeAspect="1" noChangeArrowheads="1"/>
          </p:cNvPicPr>
          <p:nvPr/>
        </p:nvPicPr>
        <p:blipFill>
          <a:blip r:embed="rId3" cstate="print"/>
          <a:srcRect/>
          <a:stretch>
            <a:fillRect/>
          </a:stretch>
        </p:blipFill>
        <p:spPr bwMode="auto">
          <a:xfrm>
            <a:off x="304800" y="274638"/>
            <a:ext cx="8534399" cy="6126162"/>
          </a:xfrm>
          <a:prstGeom prst="rect">
            <a:avLst/>
          </a:prstGeom>
          <a:noFill/>
          <a:ln w="9525">
            <a:noFill/>
            <a:miter lim="800000"/>
            <a:headEnd/>
            <a:tailEnd/>
          </a:ln>
          <a:effectLst/>
        </p:spPr>
      </p:pic>
    </p:spTree>
    <p:extLst>
      <p:ext uri="{BB962C8B-B14F-4D97-AF65-F5344CB8AC3E}">
        <p14:creationId xmlns:p14="http://schemas.microsoft.com/office/powerpoint/2010/main" xmlns="" val="3667358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3490" name="Picture 2"/>
          <p:cNvPicPr>
            <a:picLocks noGrp="1" noChangeAspect="1" noChangeArrowheads="1"/>
          </p:cNvPicPr>
          <p:nvPr>
            <p:ph idx="1"/>
          </p:nvPr>
        </p:nvPicPr>
        <p:blipFill>
          <a:blip r:embed="rId2" cstate="print"/>
          <a:srcRect/>
          <a:stretch>
            <a:fillRect/>
          </a:stretch>
        </p:blipFill>
        <p:spPr bwMode="auto">
          <a:xfrm>
            <a:off x="1497498" y="1600200"/>
            <a:ext cx="6149003" cy="4525963"/>
          </a:xfrm>
          <a:prstGeom prst="rect">
            <a:avLst/>
          </a:prstGeom>
          <a:noFill/>
          <a:ln w="9525">
            <a:noFill/>
            <a:miter lim="800000"/>
            <a:headEnd/>
            <a:tailEnd/>
          </a:ln>
          <a:effectLst/>
        </p:spPr>
      </p:pic>
    </p:spTree>
    <p:extLst>
      <p:ext uri="{BB962C8B-B14F-4D97-AF65-F5344CB8AC3E}">
        <p14:creationId xmlns:p14="http://schemas.microsoft.com/office/powerpoint/2010/main" xmlns="" val="23769474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074"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1412776"/>
            <a:ext cx="4248472" cy="43373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8350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lang="fa-IR"/>
          </a:p>
        </p:txBody>
      </p:sp>
      <p:pic>
        <p:nvPicPr>
          <p:cNvPr id="33795" name="Picture 2"/>
          <p:cNvPicPr>
            <a:picLocks noGrp="1" noChangeAspect="1" noChangeArrowheads="1"/>
          </p:cNvPicPr>
          <p:nvPr>
            <p:ph idx="1"/>
          </p:nvPr>
        </p:nvPicPr>
        <p:blipFill>
          <a:blip r:embed="rId2" cstate="print"/>
          <a:srcRect/>
          <a:stretch>
            <a:fillRect/>
          </a:stretch>
        </p:blipFill>
        <p:spPr>
          <a:xfrm>
            <a:off x="1285875" y="1000125"/>
            <a:ext cx="6648450" cy="4968875"/>
          </a:xfrm>
          <a:noFill/>
        </p:spPr>
      </p:pic>
    </p:spTree>
    <p:extLst>
      <p:ext uri="{BB962C8B-B14F-4D97-AF65-F5344CB8AC3E}">
        <p14:creationId xmlns:p14="http://schemas.microsoft.com/office/powerpoint/2010/main" xmlns="" val="4746379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4"/>
          <p:cNvSpPr txBox="1">
            <a:spLocks noChangeArrowheads="1"/>
          </p:cNvSpPr>
          <p:nvPr/>
        </p:nvSpPr>
        <p:spPr bwMode="auto">
          <a:xfrm>
            <a:off x="1524000" y="381000"/>
            <a:ext cx="6858000" cy="579438"/>
          </a:xfrm>
          <a:prstGeom prst="rect">
            <a:avLst/>
          </a:prstGeom>
          <a:noFill/>
          <a:ln w="9525">
            <a:noFill/>
            <a:miter lim="800000"/>
            <a:headEnd/>
            <a:tailEnd/>
          </a:ln>
        </p:spPr>
        <p:txBody>
          <a:bodyPr>
            <a:spAutoFit/>
          </a:bodyPr>
          <a:lstStyle/>
          <a:p>
            <a:pPr algn="r" rtl="1" eaLnBrk="1" hangingPunct="1"/>
            <a:r>
              <a:rPr lang="en-US" sz="3200"/>
              <a:t>Late Decelerations</a:t>
            </a:r>
          </a:p>
        </p:txBody>
      </p:sp>
      <p:pic>
        <p:nvPicPr>
          <p:cNvPr id="46100" name="Picture 20" descr="Figure 7"/>
          <p:cNvPicPr>
            <a:picLocks noGrp="1" noChangeAspect="1" noChangeArrowheads="1"/>
          </p:cNvPicPr>
          <p:nvPr>
            <p:ph sz="quarter" idx="3"/>
          </p:nvPr>
        </p:nvPicPr>
        <p:blipFill>
          <a:blip r:embed="rId3" cstate="print"/>
          <a:srcRect/>
          <a:stretch>
            <a:fillRect/>
          </a:stretch>
        </p:blipFill>
        <p:spPr>
          <a:xfrm>
            <a:off x="685800" y="1828800"/>
            <a:ext cx="7605713" cy="3352800"/>
          </a:xfrm>
        </p:spPr>
      </p:pic>
      <p:sp>
        <p:nvSpPr>
          <p:cNvPr id="94212" name="Text Box 25"/>
          <p:cNvSpPr txBox="1">
            <a:spLocks noChangeArrowheads="1"/>
          </p:cNvSpPr>
          <p:nvPr/>
        </p:nvSpPr>
        <p:spPr bwMode="auto">
          <a:xfrm>
            <a:off x="593725" y="1736725"/>
            <a:ext cx="3368675" cy="457200"/>
          </a:xfrm>
          <a:prstGeom prst="rect">
            <a:avLst/>
          </a:prstGeom>
          <a:noFill/>
          <a:ln w="9525">
            <a:noFill/>
            <a:miter lim="800000"/>
            <a:headEnd/>
            <a:tailEnd/>
          </a:ln>
        </p:spPr>
        <p:txBody>
          <a:bodyPr>
            <a:spAutoFit/>
          </a:bodyPr>
          <a:lstStyle/>
          <a:p>
            <a:pPr algn="r" rtl="1" eaLnBrk="1" hangingPunct="1"/>
            <a:endParaRPr lang="en-US"/>
          </a:p>
        </p:txBody>
      </p:sp>
      <p:sp>
        <p:nvSpPr>
          <p:cNvPr id="94213" name="Text Box 26"/>
          <p:cNvSpPr txBox="1">
            <a:spLocks noChangeArrowheads="1"/>
          </p:cNvSpPr>
          <p:nvPr/>
        </p:nvSpPr>
        <p:spPr bwMode="auto">
          <a:xfrm>
            <a:off x="609600" y="6096000"/>
            <a:ext cx="8153400" cy="457200"/>
          </a:xfrm>
          <a:prstGeom prst="rect">
            <a:avLst/>
          </a:prstGeom>
          <a:noFill/>
          <a:ln w="9525">
            <a:noFill/>
            <a:miter lim="800000"/>
            <a:headEnd/>
            <a:tailEnd/>
          </a:ln>
        </p:spPr>
        <p:txBody>
          <a:bodyPr>
            <a:spAutoFit/>
          </a:bodyPr>
          <a:lstStyle/>
          <a:p>
            <a:pPr algn="r" rtl="1" eaLnBrk="1" hangingPunct="1"/>
            <a:r>
              <a:rPr lang="en-US" sz="1200"/>
              <a:t>From: Sweha A, Hacker TW, Nuovo J. Interpretation of the electronic fetal heart rate during labor.</a:t>
            </a:r>
            <a:br>
              <a:rPr lang="en-US" sz="1200"/>
            </a:br>
            <a:r>
              <a:rPr lang="en-US" sz="1200"/>
              <a:t>Am Fam Physician. 1999;59:2487-500</a:t>
            </a:r>
          </a:p>
        </p:txBody>
      </p:sp>
      <p:pic>
        <p:nvPicPr>
          <p:cNvPr id="94214" name="Picture 27" descr="sgvp"/>
          <p:cNvPicPr>
            <a:picLocks noGrp="1" noChangeAspect="1" noChangeArrowheads="1"/>
          </p:cNvPicPr>
          <p:nvPr>
            <p:ph sz="half" idx="1"/>
          </p:nvPr>
        </p:nvPicPr>
        <p:blipFill>
          <a:blip r:embed="rId4" cstate="print"/>
          <a:srcRect/>
          <a:stretch>
            <a:fillRect/>
          </a:stretch>
        </p:blipFill>
        <p:spPr>
          <a:xfrm>
            <a:off x="382588" y="301625"/>
            <a:ext cx="933450" cy="790575"/>
          </a:xfrm>
        </p:spPr>
      </p:pic>
      <p:sp>
        <p:nvSpPr>
          <p:cNvPr id="94215" name="Content Placeholder 7"/>
          <p:cNvSpPr>
            <a:spLocks noGrp="1"/>
          </p:cNvSpPr>
          <p:nvPr>
            <p:ph sz="quarter" idx="2"/>
          </p:nvPr>
        </p:nvSpPr>
        <p:spPr/>
        <p:txBody>
          <a:bodyPr/>
          <a:lstStyle/>
          <a:p>
            <a:endParaRPr lang="en-US" smtClean="0"/>
          </a:p>
        </p:txBody>
      </p:sp>
    </p:spTree>
    <p:extLst>
      <p:ext uri="{BB962C8B-B14F-4D97-AF65-F5344CB8AC3E}">
        <p14:creationId xmlns:p14="http://schemas.microsoft.com/office/powerpoint/2010/main" xmlns="" val="41407623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2" fill="hold" nodeType="clickEffect">
                                  <p:stCondLst>
                                    <p:cond delay="0"/>
                                  </p:stCondLst>
                                  <p:childTnLst>
                                    <p:set>
                                      <p:cBhvr>
                                        <p:cTn id="6" dur="1" fill="hold">
                                          <p:stCondLst>
                                            <p:cond delay="0"/>
                                          </p:stCondLst>
                                        </p:cTn>
                                        <p:tgtEl>
                                          <p:spTgt spid="46100"/>
                                        </p:tgtEl>
                                        <p:attrNameLst>
                                          <p:attrName>style.visibility</p:attrName>
                                        </p:attrNameLst>
                                      </p:cBhvr>
                                      <p:to>
                                        <p:strVal val="visible"/>
                                      </p:to>
                                    </p:set>
                                    <p:anim calcmode="lin" valueType="num">
                                      <p:cBhvr additive="base">
                                        <p:cTn id="7" dur="3000" fill="hold"/>
                                        <p:tgtEl>
                                          <p:spTgt spid="46100"/>
                                        </p:tgtEl>
                                        <p:attrNameLst>
                                          <p:attrName>ppt_x</p:attrName>
                                        </p:attrNameLst>
                                      </p:cBhvr>
                                      <p:tavLst>
                                        <p:tav tm="0">
                                          <p:val>
                                            <p:strVal val="1+#ppt_w/2"/>
                                          </p:val>
                                        </p:tav>
                                        <p:tav tm="100000">
                                          <p:val>
                                            <p:strVal val="#ppt_x"/>
                                          </p:val>
                                        </p:tav>
                                      </p:tavLst>
                                    </p:anim>
                                    <p:anim calcmode="lin" valueType="num">
                                      <p:cBhvr additive="base">
                                        <p:cTn id="8" dur="3000" fill="hold"/>
                                        <p:tgtEl>
                                          <p:spTgt spid="46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pic>
        <p:nvPicPr>
          <p:cNvPr id="64514" name="Picture 2"/>
          <p:cNvPicPr>
            <a:picLocks noGrp="1" noChangeAspect="1" noChangeArrowheads="1"/>
          </p:cNvPicPr>
          <p:nvPr>
            <p:ph sz="half" idx="1"/>
          </p:nvPr>
        </p:nvPicPr>
        <p:blipFill>
          <a:blip r:embed="rId2" cstate="print"/>
          <a:srcRect/>
          <a:stretch>
            <a:fillRect/>
          </a:stretch>
        </p:blipFill>
        <p:spPr bwMode="auto">
          <a:xfrm>
            <a:off x="685800" y="762000"/>
            <a:ext cx="7696200" cy="4213382"/>
          </a:xfrm>
          <a:prstGeom prst="rect">
            <a:avLst/>
          </a:prstGeom>
          <a:noFill/>
          <a:ln w="9525">
            <a:noFill/>
            <a:miter lim="800000"/>
            <a:headEnd/>
            <a:tailEnd/>
          </a:ln>
          <a:effectLst/>
        </p:spPr>
      </p:pic>
    </p:spTree>
    <p:extLst>
      <p:ext uri="{BB962C8B-B14F-4D97-AF65-F5344CB8AC3E}">
        <p14:creationId xmlns:p14="http://schemas.microsoft.com/office/powerpoint/2010/main" xmlns="" val="22859038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C00000"/>
                </a:solidFill>
              </a:rPr>
              <a:t>Variable  deceleration</a:t>
            </a:r>
            <a:endParaRPr lang="fa-IR" dirty="0">
              <a:solidFill>
                <a:srgbClr val="C00000"/>
              </a:solidFill>
            </a:endParaRPr>
          </a:p>
        </p:txBody>
      </p:sp>
      <p:sp>
        <p:nvSpPr>
          <p:cNvPr id="3" name="Content Placeholder 2"/>
          <p:cNvSpPr>
            <a:spLocks noGrp="1"/>
          </p:cNvSpPr>
          <p:nvPr>
            <p:ph sz="quarter" idx="1"/>
          </p:nvPr>
        </p:nvSpPr>
        <p:spPr>
          <a:xfrm>
            <a:off x="214282" y="1600200"/>
            <a:ext cx="8472518" cy="4873752"/>
          </a:xfrm>
        </p:spPr>
        <p:txBody>
          <a:bodyPr>
            <a:normAutofit fontScale="70000" lnSpcReduction="20000"/>
          </a:bodyPr>
          <a:lstStyle/>
          <a:p>
            <a:pPr algn="just" rtl="1">
              <a:lnSpc>
                <a:spcPct val="200000"/>
              </a:lnSpc>
            </a:pPr>
            <a:r>
              <a:rPr lang="fa-IR" b="1" dirty="0">
                <a:cs typeface="B Nazanin" pitchFamily="2" charset="-78"/>
              </a:rPr>
              <a:t>در افت متغیر کاهش قابل مشاهده</a:t>
            </a:r>
            <a:r>
              <a:rPr lang="en-US" b="1" dirty="0">
                <a:cs typeface="B Nazanin" pitchFamily="2" charset="-78"/>
              </a:rPr>
              <a:t>FHR  </a:t>
            </a:r>
            <a:r>
              <a:rPr lang="fa-IR" b="1" dirty="0">
                <a:cs typeface="B Nazanin" pitchFamily="2" charset="-78"/>
              </a:rPr>
              <a:t>به زیر خط پایه به </a:t>
            </a:r>
            <a:r>
              <a:rPr lang="fa-IR" b="1" dirty="0" smtClean="0">
                <a:cs typeface="B Nazanin" pitchFamily="2" charset="-78"/>
              </a:rPr>
              <a:t>طور</a:t>
            </a:r>
            <a:r>
              <a:rPr lang="fa-IR" b="1" dirty="0" smtClean="0">
                <a:solidFill>
                  <a:srgbClr val="7030A0"/>
                </a:solidFill>
                <a:cs typeface="B Nazanin" pitchFamily="2" charset="-78"/>
              </a:rPr>
              <a:t>ناگهانی</a:t>
            </a:r>
            <a:r>
              <a:rPr lang="fa-IR" b="1" dirty="0" smtClean="0">
                <a:cs typeface="B Nazanin" pitchFamily="2" charset="-78"/>
              </a:rPr>
              <a:t> </a:t>
            </a:r>
            <a:r>
              <a:rPr lang="fa-IR" b="1" dirty="0">
                <a:cs typeface="B Nazanin" pitchFamily="2" charset="-78"/>
              </a:rPr>
              <a:t>که </a:t>
            </a:r>
            <a:r>
              <a:rPr lang="fa-IR" b="1" dirty="0">
                <a:solidFill>
                  <a:srgbClr val="7030A0"/>
                </a:solidFill>
                <a:cs typeface="B Nazanin" pitchFamily="2" charset="-78"/>
              </a:rPr>
              <a:t>از شروع تا حداکثر افت کمتر از 30 ثانیه طول می کشد</a:t>
            </a:r>
            <a:r>
              <a:rPr lang="fa-IR" b="1" dirty="0" smtClean="0">
                <a:solidFill>
                  <a:srgbClr val="7030A0"/>
                </a:solidFill>
                <a:cs typeface="B Nazanin" pitchFamily="2" charset="-78"/>
              </a:rPr>
              <a:t>.</a:t>
            </a:r>
            <a:endParaRPr lang="en-US" b="1" dirty="0" smtClean="0">
              <a:solidFill>
                <a:srgbClr val="7030A0"/>
              </a:solidFill>
              <a:cs typeface="B Nazanin" pitchFamily="2" charset="-78"/>
            </a:endParaRPr>
          </a:p>
          <a:p>
            <a:pPr algn="just" rtl="1">
              <a:lnSpc>
                <a:spcPct val="200000"/>
              </a:lnSpc>
              <a:buNone/>
            </a:pPr>
            <a:endParaRPr lang="fa-IR" b="1" dirty="0" smtClean="0">
              <a:solidFill>
                <a:srgbClr val="7030A0"/>
              </a:solidFill>
              <a:cs typeface="B Nazanin" pitchFamily="2" charset="-78"/>
            </a:endParaRPr>
          </a:p>
          <a:p>
            <a:pPr algn="just" rtl="1">
              <a:lnSpc>
                <a:spcPct val="200000"/>
              </a:lnSpc>
            </a:pPr>
            <a:r>
              <a:rPr lang="fa-IR" b="1" dirty="0" smtClean="0">
                <a:solidFill>
                  <a:srgbClr val="7030A0"/>
                </a:solidFill>
                <a:cs typeface="B Nazanin" pitchFamily="2" charset="-78"/>
              </a:rPr>
              <a:t>شروع </a:t>
            </a:r>
            <a:r>
              <a:rPr lang="fa-IR" b="1" dirty="0">
                <a:solidFill>
                  <a:srgbClr val="7030A0"/>
                </a:solidFill>
                <a:cs typeface="B Nazanin" pitchFamily="2" charset="-78"/>
              </a:rPr>
              <a:t>افت در انقباضات پی در پی در زمان متغیری رخ می دهد. </a:t>
            </a:r>
            <a:endParaRPr lang="en-US" b="1" dirty="0" smtClean="0">
              <a:solidFill>
                <a:srgbClr val="7030A0"/>
              </a:solidFill>
              <a:cs typeface="B Nazanin" pitchFamily="2" charset="-78"/>
            </a:endParaRPr>
          </a:p>
          <a:p>
            <a:pPr algn="just" rtl="1">
              <a:lnSpc>
                <a:spcPct val="200000"/>
              </a:lnSpc>
              <a:buNone/>
            </a:pPr>
            <a:endParaRPr lang="fa-IR" b="1" dirty="0" smtClean="0">
              <a:solidFill>
                <a:srgbClr val="7030A0"/>
              </a:solidFill>
              <a:cs typeface="B Nazanin" pitchFamily="2" charset="-78"/>
            </a:endParaRPr>
          </a:p>
          <a:p>
            <a:pPr algn="just" rtl="1">
              <a:lnSpc>
                <a:spcPct val="200000"/>
              </a:lnSpc>
            </a:pPr>
            <a:r>
              <a:rPr lang="fa-IR" b="1" dirty="0" smtClean="0">
                <a:cs typeface="B Nazanin" pitchFamily="2" charset="-78"/>
              </a:rPr>
              <a:t>افتها </a:t>
            </a:r>
            <a:r>
              <a:rPr lang="fa-IR" b="1" dirty="0">
                <a:cs typeface="B Nazanin" pitchFamily="2" charset="-78"/>
              </a:rPr>
              <a:t>15 ضربان یا بیشتر در دقیقه به مدت 15 ثانیه یا بیشتر </a:t>
            </a:r>
            <a:r>
              <a:rPr lang="fa-IR" b="1" dirty="0" smtClean="0">
                <a:cs typeface="B Nazanin" pitchFamily="2" charset="-78"/>
              </a:rPr>
              <a:t>هستند.</a:t>
            </a:r>
          </a:p>
          <a:p>
            <a:pPr algn="just" rtl="1">
              <a:lnSpc>
                <a:spcPct val="200000"/>
              </a:lnSpc>
            </a:pPr>
            <a:r>
              <a:rPr lang="fa-IR" b="1" dirty="0" smtClean="0">
                <a:cs typeface="B Nazanin" pitchFamily="2" charset="-78"/>
              </a:rPr>
              <a:t>مدت </a:t>
            </a:r>
            <a:r>
              <a:rPr lang="fa-IR" b="1" dirty="0">
                <a:cs typeface="B Nazanin" pitchFamily="2" charset="-78"/>
              </a:rPr>
              <a:t>کلی افت کمتر از 2 دقیقه است</a:t>
            </a:r>
          </a:p>
        </p:txBody>
      </p:sp>
    </p:spTree>
    <p:extLst>
      <p:ext uri="{BB962C8B-B14F-4D97-AF65-F5344CB8AC3E}">
        <p14:creationId xmlns:p14="http://schemas.microsoft.com/office/powerpoint/2010/main" xmlns="" val="1106638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098"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1772816"/>
            <a:ext cx="4824536" cy="38218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38953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33400" y="457200"/>
            <a:ext cx="8382000" cy="6096000"/>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lang="fa-IR"/>
          </a:p>
        </p:txBody>
      </p:sp>
      <p:pic>
        <p:nvPicPr>
          <p:cNvPr id="35843" name="Picture 2"/>
          <p:cNvPicPr>
            <a:picLocks noGrp="1" noChangeAspect="1" noChangeArrowheads="1"/>
          </p:cNvPicPr>
          <p:nvPr>
            <p:ph idx="1"/>
          </p:nvPr>
        </p:nvPicPr>
        <p:blipFill>
          <a:blip r:embed="rId2" cstate="print"/>
          <a:srcRect/>
          <a:stretch>
            <a:fillRect/>
          </a:stretch>
        </p:blipFill>
        <p:spPr>
          <a:xfrm>
            <a:off x="1643063" y="571500"/>
            <a:ext cx="6181725" cy="5654675"/>
          </a:xfrm>
          <a:noFill/>
        </p:spPr>
      </p:pic>
    </p:spTree>
    <p:extLst>
      <p:ext uri="{BB962C8B-B14F-4D97-AF65-F5344CB8AC3E}">
        <p14:creationId xmlns:p14="http://schemas.microsoft.com/office/powerpoint/2010/main" xmlns="" val="28468607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11156"/>
          </a:xfrm>
        </p:spPr>
        <p:txBody>
          <a:bodyPr>
            <a:normAutofit fontScale="90000"/>
          </a:bodyPr>
          <a:lstStyle/>
          <a:p>
            <a:pPr algn="r"/>
            <a:r>
              <a:rPr lang="fa-IR" dirty="0" smtClean="0"/>
              <a:t>افت متغیر چه هنگام پاتولوژیک است؟</a:t>
            </a:r>
            <a:endParaRPr lang="en-US" dirty="0"/>
          </a:p>
        </p:txBody>
      </p:sp>
      <p:sp>
        <p:nvSpPr>
          <p:cNvPr id="3" name="Content Placeholder 2"/>
          <p:cNvSpPr>
            <a:spLocks noGrp="1"/>
          </p:cNvSpPr>
          <p:nvPr>
            <p:ph sz="quarter" idx="1"/>
          </p:nvPr>
        </p:nvSpPr>
        <p:spPr>
          <a:xfrm>
            <a:off x="457200" y="1295400"/>
            <a:ext cx="8186766" cy="1905000"/>
          </a:xfrm>
        </p:spPr>
        <p:txBody>
          <a:bodyPr/>
          <a:lstStyle/>
          <a:p>
            <a:pPr algn="r" rtl="1"/>
            <a:r>
              <a:rPr lang="fa-IR" b="1" dirty="0" smtClean="0">
                <a:solidFill>
                  <a:srgbClr val="7030A0"/>
                </a:solidFill>
                <a:cs typeface="B Nazanin" pitchFamily="2" charset="-78"/>
              </a:rPr>
              <a:t>افتهای متغیر همراه با فقدان تغییر پذیری، غیرطبیعی محسوب میشوند.</a:t>
            </a:r>
            <a:endParaRPr lang="en-US" b="1" dirty="0">
              <a:solidFill>
                <a:srgbClr val="7030A0"/>
              </a:solidFill>
              <a:cs typeface="B Nazanin" pitchFamily="2" charset="-78"/>
            </a:endParaRPr>
          </a:p>
        </p:txBody>
      </p:sp>
    </p:spTree>
    <p:extLst>
      <p:ext uri="{BB962C8B-B14F-4D97-AF65-F5344CB8AC3E}">
        <p14:creationId xmlns:p14="http://schemas.microsoft.com/office/powerpoint/2010/main" xmlns="" val="16530472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5538" name="Picture 2"/>
          <p:cNvPicPr>
            <a:picLocks noGrp="1" noChangeAspect="1" noChangeArrowheads="1"/>
          </p:cNvPicPr>
          <p:nvPr>
            <p:ph idx="1"/>
          </p:nvPr>
        </p:nvPicPr>
        <p:blipFill>
          <a:blip r:embed="rId2" cstate="print"/>
          <a:srcRect/>
          <a:stretch>
            <a:fillRect/>
          </a:stretch>
        </p:blipFill>
        <p:spPr bwMode="auto">
          <a:xfrm>
            <a:off x="228600" y="274638"/>
            <a:ext cx="8382000" cy="5897562"/>
          </a:xfrm>
          <a:prstGeom prst="rect">
            <a:avLst/>
          </a:prstGeom>
          <a:noFill/>
          <a:ln w="9525">
            <a:noFill/>
            <a:miter lim="800000"/>
            <a:headEnd/>
            <a:tailEnd/>
          </a:ln>
          <a:effectLst/>
        </p:spPr>
      </p:pic>
    </p:spTree>
    <p:extLst>
      <p:ext uri="{BB962C8B-B14F-4D97-AF65-F5344CB8AC3E}">
        <p14:creationId xmlns:p14="http://schemas.microsoft.com/office/powerpoint/2010/main" xmlns="" val="2098429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4338"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916832"/>
            <a:ext cx="7632847" cy="36321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968965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5" descr="real"/>
          <p:cNvPicPr>
            <a:picLocks noGrp="1" noChangeAspect="1" noChangeArrowheads="1"/>
          </p:cNvPicPr>
          <p:nvPr>
            <p:ph sz="quarter" idx="2"/>
          </p:nvPr>
        </p:nvPicPr>
        <p:blipFill>
          <a:blip r:embed="rId3" cstate="print"/>
          <a:srcRect/>
          <a:stretch>
            <a:fillRect/>
          </a:stretch>
        </p:blipFill>
        <p:spPr>
          <a:xfrm>
            <a:off x="4267200" y="1600200"/>
            <a:ext cx="4114800" cy="2143125"/>
          </a:xfrm>
          <a:noFill/>
          <a:ln/>
        </p:spPr>
      </p:pic>
      <p:pic>
        <p:nvPicPr>
          <p:cNvPr id="33800" name="Picture 8" descr="pseudo"/>
          <p:cNvPicPr>
            <a:picLocks noGrp="1" noChangeAspect="1" noChangeArrowheads="1"/>
          </p:cNvPicPr>
          <p:nvPr>
            <p:ph sz="quarter" idx="3"/>
          </p:nvPr>
        </p:nvPicPr>
        <p:blipFill>
          <a:blip r:embed="rId4" cstate="print"/>
          <a:srcRect/>
          <a:stretch>
            <a:fillRect/>
          </a:stretch>
        </p:blipFill>
        <p:spPr>
          <a:xfrm>
            <a:off x="4191000" y="4114800"/>
            <a:ext cx="4191000" cy="1981200"/>
          </a:xfrm>
          <a:noFill/>
          <a:ln/>
        </p:spPr>
      </p:pic>
      <p:sp>
        <p:nvSpPr>
          <p:cNvPr id="33796" name="Text Box 4"/>
          <p:cNvSpPr txBox="1">
            <a:spLocks noChangeArrowheads="1"/>
          </p:cNvSpPr>
          <p:nvPr/>
        </p:nvSpPr>
        <p:spPr bwMode="auto">
          <a:xfrm>
            <a:off x="1600200" y="381000"/>
            <a:ext cx="6934200" cy="457200"/>
          </a:xfrm>
          <a:prstGeom prst="rect">
            <a:avLst/>
          </a:prstGeom>
          <a:noFill/>
          <a:ln w="9525">
            <a:noFill/>
            <a:miter lim="800000"/>
            <a:headEnd/>
            <a:tailEnd/>
          </a:ln>
          <a:effectLst/>
        </p:spPr>
        <p:txBody>
          <a:bodyPr>
            <a:spAutoFit/>
          </a:bodyPr>
          <a:lstStyle/>
          <a:p>
            <a:r>
              <a:rPr lang="en-US"/>
              <a:t>Sinusoidal and Pseudosinusoidal Patterns</a:t>
            </a:r>
          </a:p>
        </p:txBody>
      </p:sp>
      <p:sp>
        <p:nvSpPr>
          <p:cNvPr id="33803" name="Text Box 11"/>
          <p:cNvSpPr txBox="1">
            <a:spLocks noChangeArrowheads="1"/>
          </p:cNvSpPr>
          <p:nvPr/>
        </p:nvSpPr>
        <p:spPr bwMode="auto">
          <a:xfrm>
            <a:off x="0" y="1571612"/>
            <a:ext cx="3914748" cy="1569660"/>
          </a:xfrm>
          <a:prstGeom prst="rect">
            <a:avLst/>
          </a:prstGeom>
          <a:noFill/>
          <a:ln w="9525">
            <a:noFill/>
            <a:miter lim="800000"/>
            <a:headEnd/>
            <a:tailEnd/>
          </a:ln>
          <a:effectLst/>
        </p:spPr>
        <p:txBody>
          <a:bodyPr wrap="square">
            <a:spAutoFit/>
          </a:bodyPr>
          <a:lstStyle/>
          <a:p>
            <a:pPr algn="ctr"/>
            <a:r>
              <a:rPr lang="en-US" sz="1600" dirty="0">
                <a:solidFill>
                  <a:srgbClr val="FF0000"/>
                </a:solidFill>
              </a:rPr>
              <a:t>Sinusoidal pattern</a:t>
            </a:r>
            <a:r>
              <a:rPr lang="en-US" sz="1600" b="0" dirty="0">
                <a:solidFill>
                  <a:srgbClr val="FF0000"/>
                </a:solidFill>
              </a:rPr>
              <a:t>:</a:t>
            </a:r>
            <a:r>
              <a:rPr lang="en-US" sz="1600" b="0" dirty="0"/>
              <a:t> </a:t>
            </a:r>
          </a:p>
          <a:p>
            <a:pPr algn="just" rtl="0"/>
            <a:r>
              <a:rPr lang="en-US" sz="1600" b="0" dirty="0"/>
              <a:t>A smooth, undulating pattern, </a:t>
            </a:r>
            <a:r>
              <a:rPr lang="en-US" sz="1600" b="0" dirty="0" smtClean="0"/>
              <a:t>with </a:t>
            </a:r>
            <a:r>
              <a:rPr lang="en-US" sz="1600" b="0" dirty="0"/>
              <a:t>a fixed period  of </a:t>
            </a:r>
            <a:r>
              <a:rPr lang="en-US" sz="1600" b="0" dirty="0">
                <a:solidFill>
                  <a:srgbClr val="FF0000"/>
                </a:solidFill>
              </a:rPr>
              <a:t>three to five cycles per minute </a:t>
            </a:r>
            <a:r>
              <a:rPr lang="en-US" sz="1600" b="0" dirty="0"/>
              <a:t>and an </a:t>
            </a:r>
            <a:r>
              <a:rPr lang="en-US" sz="1600" b="0" dirty="0">
                <a:solidFill>
                  <a:srgbClr val="FF0000"/>
                </a:solidFill>
              </a:rPr>
              <a:t>amplitude of 5-15 bpm</a:t>
            </a:r>
            <a:r>
              <a:rPr lang="en-US" sz="1600" b="0" dirty="0"/>
              <a:t>.</a:t>
            </a:r>
          </a:p>
          <a:p>
            <a:endParaRPr lang="en-US" sz="1600" b="0" dirty="0"/>
          </a:p>
          <a:p>
            <a:endParaRPr lang="en-US" sz="1600" b="0" dirty="0"/>
          </a:p>
        </p:txBody>
      </p:sp>
      <p:sp>
        <p:nvSpPr>
          <p:cNvPr id="33804" name="Text Box 12"/>
          <p:cNvSpPr txBox="1">
            <a:spLocks noChangeArrowheads="1"/>
          </p:cNvSpPr>
          <p:nvPr/>
        </p:nvSpPr>
        <p:spPr bwMode="auto">
          <a:xfrm>
            <a:off x="685800" y="4267200"/>
            <a:ext cx="2938463" cy="825500"/>
          </a:xfrm>
          <a:prstGeom prst="rect">
            <a:avLst/>
          </a:prstGeom>
          <a:noFill/>
          <a:ln w="9525">
            <a:noFill/>
            <a:miter lim="800000"/>
            <a:headEnd/>
            <a:tailEnd/>
          </a:ln>
          <a:effectLst/>
        </p:spPr>
        <p:txBody>
          <a:bodyPr wrap="none">
            <a:spAutoFit/>
          </a:bodyPr>
          <a:lstStyle/>
          <a:p>
            <a:pPr algn="ctr"/>
            <a:r>
              <a:rPr lang="en-US" sz="1600" b="1" dirty="0">
                <a:solidFill>
                  <a:srgbClr val="7030A0"/>
                </a:solidFill>
              </a:rPr>
              <a:t>Pseudosinusoidal:</a:t>
            </a:r>
          </a:p>
          <a:p>
            <a:pPr algn="l"/>
            <a:r>
              <a:rPr lang="en-US" sz="1600" b="0" dirty="0"/>
              <a:t>Usually caused by </a:t>
            </a:r>
            <a:r>
              <a:rPr lang="en-US" sz="1600" b="0" dirty="0">
                <a:solidFill>
                  <a:srgbClr val="7030A0"/>
                </a:solidFill>
              </a:rPr>
              <a:t>drugs </a:t>
            </a:r>
            <a:r>
              <a:rPr lang="en-US" sz="1600" b="0" dirty="0"/>
              <a:t>such </a:t>
            </a:r>
          </a:p>
          <a:p>
            <a:pPr algn="l"/>
            <a:r>
              <a:rPr lang="en-US" sz="1600" b="0" dirty="0"/>
              <a:t>as Nubain or Stadol.</a:t>
            </a:r>
          </a:p>
        </p:txBody>
      </p:sp>
      <p:pic>
        <p:nvPicPr>
          <p:cNvPr id="33805" name="Picture 13" descr="sgvp"/>
          <p:cNvPicPr>
            <a:picLocks noGrp="1" noChangeAspect="1" noChangeArrowheads="1"/>
          </p:cNvPicPr>
          <p:nvPr>
            <p:ph sz="half" idx="1"/>
          </p:nvPr>
        </p:nvPicPr>
        <p:blipFill>
          <a:blip r:embed="rId5" cstate="print"/>
          <a:srcRect/>
          <a:stretch>
            <a:fillRect/>
          </a:stretch>
        </p:blipFill>
        <p:spPr>
          <a:xfrm>
            <a:off x="301625" y="382588"/>
            <a:ext cx="933450" cy="790575"/>
          </a:xfrm>
          <a:noFill/>
          <a:ln/>
        </p:spPr>
      </p:pic>
    </p:spTree>
    <p:extLst>
      <p:ext uri="{BB962C8B-B14F-4D97-AF65-F5344CB8AC3E}">
        <p14:creationId xmlns:p14="http://schemas.microsoft.com/office/powerpoint/2010/main" xmlns="" val="191869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33797"/>
                                        </p:tgtEl>
                                        <p:attrNameLst>
                                          <p:attrName>style.visibility</p:attrName>
                                        </p:attrNameLst>
                                      </p:cBhvr>
                                      <p:to>
                                        <p:strVal val="visible"/>
                                      </p:to>
                                    </p:set>
                                    <p:anim calcmode="lin" valueType="num">
                                      <p:cBhvr additive="base">
                                        <p:cTn id="7" dur="3000" fill="hold"/>
                                        <p:tgtEl>
                                          <p:spTgt spid="33797"/>
                                        </p:tgtEl>
                                        <p:attrNameLst>
                                          <p:attrName>ppt_x</p:attrName>
                                        </p:attrNameLst>
                                      </p:cBhvr>
                                      <p:tavLst>
                                        <p:tav tm="0">
                                          <p:val>
                                            <p:strVal val="1+#ppt_w/2"/>
                                          </p:val>
                                        </p:tav>
                                        <p:tav tm="100000">
                                          <p:val>
                                            <p:strVal val="#ppt_x"/>
                                          </p:val>
                                        </p:tav>
                                      </p:tavLst>
                                    </p:anim>
                                    <p:anim calcmode="lin" valueType="num">
                                      <p:cBhvr additive="base">
                                        <p:cTn id="8" dur="30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2" fill="hold" nodeType="clickEffect">
                                  <p:stCondLst>
                                    <p:cond delay="0"/>
                                  </p:stCondLst>
                                  <p:childTnLst>
                                    <p:set>
                                      <p:cBhvr>
                                        <p:cTn id="12" dur="1" fill="hold">
                                          <p:stCondLst>
                                            <p:cond delay="0"/>
                                          </p:stCondLst>
                                        </p:cTn>
                                        <p:tgtEl>
                                          <p:spTgt spid="33800"/>
                                        </p:tgtEl>
                                        <p:attrNameLst>
                                          <p:attrName>style.visibility</p:attrName>
                                        </p:attrNameLst>
                                      </p:cBhvr>
                                      <p:to>
                                        <p:strVal val="visible"/>
                                      </p:to>
                                    </p:set>
                                    <p:anim calcmode="lin" valueType="num">
                                      <p:cBhvr additive="base">
                                        <p:cTn id="13" dur="3000" fill="hold"/>
                                        <p:tgtEl>
                                          <p:spTgt spid="33800"/>
                                        </p:tgtEl>
                                        <p:attrNameLst>
                                          <p:attrName>ppt_x</p:attrName>
                                        </p:attrNameLst>
                                      </p:cBhvr>
                                      <p:tavLst>
                                        <p:tav tm="0">
                                          <p:val>
                                            <p:strVal val="1+#ppt_w/2"/>
                                          </p:val>
                                        </p:tav>
                                        <p:tav tm="100000">
                                          <p:val>
                                            <p:strVal val="#ppt_x"/>
                                          </p:val>
                                        </p:tav>
                                      </p:tavLst>
                                    </p:anim>
                                    <p:anim calcmode="lin" valueType="num">
                                      <p:cBhvr additive="base">
                                        <p:cTn id="14" dur="3000" fill="hold"/>
                                        <p:tgtEl>
                                          <p:spTgt spid="338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pic>
        <p:nvPicPr>
          <p:cNvPr id="66562" name="Picture 2"/>
          <p:cNvPicPr>
            <a:picLocks noChangeAspect="1" noChangeArrowheads="1"/>
          </p:cNvPicPr>
          <p:nvPr/>
        </p:nvPicPr>
        <p:blipFill>
          <a:blip r:embed="rId2" cstate="print"/>
          <a:srcRect/>
          <a:stretch>
            <a:fillRect/>
          </a:stretch>
        </p:blipFill>
        <p:spPr bwMode="auto">
          <a:xfrm>
            <a:off x="685800" y="1600200"/>
            <a:ext cx="7467599" cy="4495800"/>
          </a:xfrm>
          <a:prstGeom prst="rect">
            <a:avLst/>
          </a:prstGeom>
          <a:noFill/>
          <a:ln w="9525">
            <a:noFill/>
            <a:miter lim="800000"/>
            <a:headEnd/>
            <a:tailEnd/>
          </a:ln>
          <a:effectLst/>
        </p:spPr>
      </p:pic>
    </p:spTree>
    <p:extLst>
      <p:ext uri="{BB962C8B-B14F-4D97-AF65-F5344CB8AC3E}">
        <p14:creationId xmlns:p14="http://schemas.microsoft.com/office/powerpoint/2010/main" xmlns="" val="21206187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solidFill>
                  <a:srgbClr val="FF0000"/>
                </a:solidFill>
              </a:rPr>
              <a:t>سیستم 3 گروهی برای تفسیر ضربان قلب جنین</a:t>
            </a:r>
            <a:endParaRPr lang="en-US" dirty="0">
              <a:solidFill>
                <a:srgbClr val="FF0000"/>
              </a:solidFill>
            </a:endParaRPr>
          </a:p>
        </p:txBody>
      </p:sp>
      <p:sp>
        <p:nvSpPr>
          <p:cNvPr id="3" name="Content Placeholder 2"/>
          <p:cNvSpPr>
            <a:spLocks noGrp="1"/>
          </p:cNvSpPr>
          <p:nvPr>
            <p:ph sz="quarter" idx="1"/>
          </p:nvPr>
        </p:nvSpPr>
        <p:spPr/>
        <p:txBody>
          <a:bodyPr>
            <a:normAutofit lnSpcReduction="10000"/>
          </a:bodyPr>
          <a:lstStyle/>
          <a:p>
            <a:pPr marL="457200" indent="-457200" algn="r" rtl="1">
              <a:buNone/>
            </a:pPr>
            <a:r>
              <a:rPr lang="fa-IR" dirty="0" smtClean="0">
                <a:solidFill>
                  <a:srgbClr val="FF0000"/>
                </a:solidFill>
                <a:cs typeface="B Nazanin" pitchFamily="2" charset="-78"/>
              </a:rPr>
              <a:t>دسته </a:t>
            </a:r>
            <a:r>
              <a:rPr lang="en-US" dirty="0" smtClean="0">
                <a:solidFill>
                  <a:srgbClr val="FF0000"/>
                </a:solidFill>
                <a:cs typeface="B Nazanin" pitchFamily="2" charset="-78"/>
              </a:rPr>
              <a:t>I </a:t>
            </a:r>
            <a:r>
              <a:rPr lang="fa-IR" dirty="0" smtClean="0">
                <a:solidFill>
                  <a:srgbClr val="FF0000"/>
                </a:solidFill>
                <a:cs typeface="B Nazanin" pitchFamily="2" charset="-78"/>
              </a:rPr>
              <a:t> </a:t>
            </a:r>
            <a:r>
              <a:rPr lang="fa-IR" dirty="0" smtClean="0">
                <a:cs typeface="B Nazanin" pitchFamily="2" charset="-78"/>
              </a:rPr>
              <a:t>گروه طبیعی یا الگوی اطمینان بخش</a:t>
            </a:r>
          </a:p>
          <a:p>
            <a:pPr marL="457200" indent="-457200" algn="r" rtl="1">
              <a:buFont typeface="+mj-lt"/>
              <a:buAutoNum type="arabicPeriod"/>
            </a:pPr>
            <a:endParaRPr lang="fa-IR" dirty="0" smtClean="0">
              <a:cs typeface="B Nazanin" pitchFamily="2" charset="-78"/>
            </a:endParaRPr>
          </a:p>
          <a:p>
            <a:pPr marL="457200" indent="-457200" algn="r" rtl="1">
              <a:buFont typeface="+mj-lt"/>
              <a:buAutoNum type="arabicPeriod"/>
            </a:pPr>
            <a:endParaRPr lang="fa-IR" dirty="0" smtClean="0">
              <a:cs typeface="B Nazanin" pitchFamily="2" charset="-78"/>
            </a:endParaRPr>
          </a:p>
          <a:p>
            <a:pPr marL="457200" indent="-457200" algn="r" rtl="1">
              <a:buNone/>
            </a:pPr>
            <a:r>
              <a:rPr lang="fa-IR" b="1" dirty="0" smtClean="0">
                <a:solidFill>
                  <a:srgbClr val="FF0000"/>
                </a:solidFill>
                <a:ea typeface="Calibri"/>
                <a:cs typeface="B Nazanin" pitchFamily="2" charset="-78"/>
              </a:rPr>
              <a:t>دسته </a:t>
            </a:r>
            <a:r>
              <a:rPr lang="en-US" b="1" dirty="0" smtClean="0">
                <a:solidFill>
                  <a:srgbClr val="FF0000"/>
                </a:solidFill>
                <a:ea typeface="Calibri"/>
                <a:cs typeface="B Nazanin" pitchFamily="2" charset="-78"/>
              </a:rPr>
              <a:t>II</a:t>
            </a:r>
            <a:r>
              <a:rPr lang="fa-IR" b="1" dirty="0" smtClean="0">
                <a:solidFill>
                  <a:srgbClr val="FF0000"/>
                </a:solidFill>
                <a:ea typeface="Calibri"/>
                <a:cs typeface="B Nazanin" pitchFamily="2" charset="-78"/>
              </a:rPr>
              <a:t> </a:t>
            </a:r>
            <a:r>
              <a:rPr lang="fa-IR" dirty="0" smtClean="0">
                <a:cs typeface="B Nazanin" pitchFamily="2" charset="-78"/>
              </a:rPr>
              <a:t>گروه نامشخص</a:t>
            </a:r>
          </a:p>
          <a:p>
            <a:pPr marL="457200" indent="-457200" algn="r" rtl="1">
              <a:buFont typeface="+mj-lt"/>
              <a:buAutoNum type="arabicPeriod"/>
            </a:pPr>
            <a:endParaRPr lang="fa-IR" dirty="0" smtClean="0">
              <a:cs typeface="B Nazanin" pitchFamily="2" charset="-78"/>
            </a:endParaRPr>
          </a:p>
          <a:p>
            <a:pPr marL="457200" indent="-457200" algn="r" rtl="1">
              <a:buFont typeface="+mj-lt"/>
              <a:buAutoNum type="arabicPeriod"/>
            </a:pPr>
            <a:endParaRPr lang="fa-IR" dirty="0" smtClean="0">
              <a:cs typeface="B Nazanin" pitchFamily="2" charset="-78"/>
            </a:endParaRPr>
          </a:p>
          <a:p>
            <a:pPr marL="457200" indent="-457200" algn="r" rtl="1">
              <a:buFont typeface="+mj-lt"/>
              <a:buAutoNum type="arabicPeriod"/>
            </a:pPr>
            <a:endParaRPr lang="fa-IR" dirty="0" smtClean="0">
              <a:cs typeface="B Nazanin" pitchFamily="2" charset="-78"/>
            </a:endParaRPr>
          </a:p>
          <a:p>
            <a:pPr marL="457200" indent="-457200" algn="r" rtl="1">
              <a:buNone/>
            </a:pPr>
            <a:r>
              <a:rPr lang="fa-IR" b="1" dirty="0" smtClean="0">
                <a:solidFill>
                  <a:srgbClr val="FF0000"/>
                </a:solidFill>
                <a:ea typeface="Calibri"/>
                <a:cs typeface="B Nazanin" pitchFamily="2" charset="-78"/>
              </a:rPr>
              <a:t>دسته </a:t>
            </a:r>
            <a:r>
              <a:rPr lang="en-US" b="1" dirty="0" smtClean="0">
                <a:solidFill>
                  <a:srgbClr val="FF0000"/>
                </a:solidFill>
                <a:ea typeface="Calibri"/>
                <a:cs typeface="B Nazanin" pitchFamily="2" charset="-78"/>
              </a:rPr>
              <a:t>III</a:t>
            </a:r>
            <a:r>
              <a:rPr lang="fa-IR" b="1" dirty="0" smtClean="0">
                <a:solidFill>
                  <a:srgbClr val="FF0000"/>
                </a:solidFill>
                <a:ea typeface="Calibri"/>
                <a:cs typeface="B Nazanin" pitchFamily="2" charset="-78"/>
              </a:rPr>
              <a:t> </a:t>
            </a:r>
            <a:r>
              <a:rPr lang="fa-IR" dirty="0" smtClean="0">
                <a:cs typeface="B Nazanin" pitchFamily="2" charset="-78"/>
              </a:rPr>
              <a:t>گروه غیرطبیعی یا غیراطمینان بخش</a:t>
            </a:r>
          </a:p>
          <a:p>
            <a:pPr algn="r" rtl="1"/>
            <a:endParaRPr lang="fa-IR" dirty="0" smtClean="0">
              <a:cs typeface="B Nazanin" pitchFamily="2" charset="-78"/>
            </a:endParaRPr>
          </a:p>
          <a:p>
            <a:pPr algn="r" rtl="1"/>
            <a:endParaRPr lang="fa-IR" dirty="0" smtClean="0">
              <a:cs typeface="B Nazanin" pitchFamily="2" charset="-78"/>
            </a:endParaRPr>
          </a:p>
          <a:p>
            <a:endParaRPr lang="fa-IR" dirty="0" smtClean="0"/>
          </a:p>
          <a:p>
            <a:endParaRPr lang="fa-IR" dirty="0" smtClean="0"/>
          </a:p>
          <a:p>
            <a:endParaRPr lang="fa-IR" dirty="0" smtClean="0"/>
          </a:p>
          <a:p>
            <a:endParaRPr lang="en-US" dirty="0"/>
          </a:p>
        </p:txBody>
      </p:sp>
    </p:spTree>
    <p:extLst>
      <p:ext uri="{BB962C8B-B14F-4D97-AF65-F5344CB8AC3E}">
        <p14:creationId xmlns:p14="http://schemas.microsoft.com/office/powerpoint/2010/main" xmlns="" val="15999105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381000" y="89155"/>
          <a:ext cx="8077200" cy="6499225"/>
        </p:xfrm>
        <a:graphic>
          <a:graphicData uri="http://schemas.openxmlformats.org/drawingml/2006/table">
            <a:tbl>
              <a:tblPr rtl="1"/>
              <a:tblGrid>
                <a:gridCol w="1593180"/>
                <a:gridCol w="6484020"/>
              </a:tblGrid>
              <a:tr h="2506787">
                <a:tc>
                  <a:txBody>
                    <a:bodyPr/>
                    <a:lstStyle/>
                    <a:p>
                      <a:pPr algn="just" rtl="1">
                        <a:lnSpc>
                          <a:spcPct val="107000"/>
                        </a:lnSpc>
                        <a:spcAft>
                          <a:spcPts val="800"/>
                        </a:spcAft>
                      </a:pPr>
                      <a:r>
                        <a:rPr lang="fa-IR" sz="2200" b="1" dirty="0">
                          <a:solidFill>
                            <a:srgbClr val="FF0000"/>
                          </a:solidFill>
                          <a:latin typeface="Calibri"/>
                          <a:ea typeface="Calibri"/>
                          <a:cs typeface="B Nazanin" pitchFamily="2" charset="-78"/>
                        </a:rPr>
                        <a:t>دسته </a:t>
                      </a:r>
                      <a:r>
                        <a:rPr lang="en-US" sz="2200" b="1" dirty="0">
                          <a:solidFill>
                            <a:srgbClr val="FF0000"/>
                          </a:solidFill>
                          <a:latin typeface="Calibri"/>
                          <a:ea typeface="Calibri"/>
                          <a:cs typeface="B Nazanin" pitchFamily="2" charset="-78"/>
                        </a:rPr>
                        <a:t>I</a:t>
                      </a:r>
                    </a:p>
                    <a:p>
                      <a:pPr algn="just" rtl="1">
                        <a:lnSpc>
                          <a:spcPct val="107000"/>
                        </a:lnSpc>
                        <a:spcAft>
                          <a:spcPts val="800"/>
                        </a:spcAft>
                      </a:pPr>
                      <a:r>
                        <a:rPr lang="fa-IR" sz="2200" b="1" dirty="0">
                          <a:solidFill>
                            <a:srgbClr val="FF0000"/>
                          </a:solidFill>
                          <a:latin typeface="Calibri"/>
                          <a:ea typeface="Calibri"/>
                          <a:cs typeface="B Nazanin" pitchFamily="2" charset="-78"/>
                        </a:rPr>
                        <a:t>طبیعی</a:t>
                      </a:r>
                      <a:endParaRPr lang="en-US" sz="2200" b="1" dirty="0">
                        <a:solidFill>
                          <a:srgbClr val="FF0000"/>
                        </a:solidFill>
                        <a:latin typeface="Calibri"/>
                        <a:ea typeface="Calibri"/>
                        <a:cs typeface="B Nazanin" pitchFamily="2" charset="-78"/>
                      </a:endParaRPr>
                    </a:p>
                  </a:txBody>
                  <a:tcPr marL="15472" marR="1547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800"/>
                        </a:spcAft>
                      </a:pPr>
                      <a:r>
                        <a:rPr lang="fa-IR" sz="2200" b="1" dirty="0">
                          <a:latin typeface="Calibri"/>
                          <a:ea typeface="Calibri"/>
                          <a:cs typeface="B Nazanin" pitchFamily="2" charset="-78"/>
                        </a:rPr>
                        <a:t>نمودار ضربان قلب جنین شامل همه موارد زیر می­باشد:</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میزان خط پایه: ۱۱۰ تا ۱۶۰ ضربه در دقیقه</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تغییرات خط پایه: متوسط</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شتاب گیری ها: وجود یا عدم وجود</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افت دیررس یا متغییر: عدم و جود</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افت زودرس: وجود یا عدم وجود</a:t>
                      </a:r>
                      <a:endParaRPr lang="en-US" sz="2200" b="1" dirty="0">
                        <a:latin typeface="Calibri"/>
                        <a:ea typeface="Calibri"/>
                        <a:cs typeface="B Nazanin" pitchFamily="2" charset="-78"/>
                      </a:endParaRPr>
                    </a:p>
                  </a:txBody>
                  <a:tcPr marL="15472" marR="1547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9807">
                <a:tc>
                  <a:txBody>
                    <a:bodyPr/>
                    <a:lstStyle/>
                    <a:p>
                      <a:pPr algn="just" rtl="1">
                        <a:lnSpc>
                          <a:spcPct val="107000"/>
                        </a:lnSpc>
                        <a:spcAft>
                          <a:spcPts val="800"/>
                        </a:spcAft>
                      </a:pPr>
                      <a:r>
                        <a:rPr lang="fa-IR" sz="2200" b="1" dirty="0">
                          <a:solidFill>
                            <a:srgbClr val="FF0000"/>
                          </a:solidFill>
                          <a:latin typeface="Calibri"/>
                          <a:ea typeface="Calibri"/>
                          <a:cs typeface="B Nazanin" pitchFamily="2" charset="-78"/>
                        </a:rPr>
                        <a:t>دسته </a:t>
                      </a:r>
                      <a:r>
                        <a:rPr lang="en-US" sz="2200" b="1" dirty="0">
                          <a:solidFill>
                            <a:srgbClr val="FF0000"/>
                          </a:solidFill>
                          <a:latin typeface="Calibri"/>
                          <a:ea typeface="Calibri"/>
                          <a:cs typeface="B Nazanin" pitchFamily="2" charset="-78"/>
                        </a:rPr>
                        <a:t>II</a:t>
                      </a:r>
                    </a:p>
                    <a:p>
                      <a:pPr algn="just" rtl="1">
                        <a:lnSpc>
                          <a:spcPct val="107000"/>
                        </a:lnSpc>
                        <a:spcAft>
                          <a:spcPts val="800"/>
                        </a:spcAft>
                      </a:pPr>
                      <a:r>
                        <a:rPr lang="fa-IR" sz="2200" b="1" dirty="0">
                          <a:solidFill>
                            <a:srgbClr val="FF0000"/>
                          </a:solidFill>
                          <a:latin typeface="Calibri"/>
                          <a:ea typeface="Calibri"/>
                          <a:cs typeface="B Nazanin" pitchFamily="2" charset="-78"/>
                        </a:rPr>
                        <a:t>نامشخص</a:t>
                      </a:r>
                      <a:endParaRPr lang="en-US" sz="2200" b="1" dirty="0">
                        <a:solidFill>
                          <a:srgbClr val="FF0000"/>
                        </a:solidFill>
                        <a:latin typeface="Calibri"/>
                        <a:ea typeface="Calibri"/>
                        <a:cs typeface="B Nazanin" pitchFamily="2" charset="-78"/>
                      </a:endParaRPr>
                    </a:p>
                  </a:txBody>
                  <a:tcPr marL="15472" marR="1547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800"/>
                        </a:spcAft>
                      </a:pPr>
                      <a:endParaRPr lang="fa-IR" sz="2200" b="1">
                        <a:latin typeface="Calibri"/>
                        <a:ea typeface="Calibri"/>
                        <a:cs typeface="B Nazanin" pitchFamily="2" charset="-78"/>
                      </a:endParaRPr>
                    </a:p>
                    <a:p>
                      <a:pPr algn="just" rtl="1">
                        <a:lnSpc>
                          <a:spcPct val="107000"/>
                        </a:lnSpc>
                        <a:spcAft>
                          <a:spcPts val="800"/>
                        </a:spcAft>
                      </a:pPr>
                      <a:r>
                        <a:rPr lang="fa-IR" sz="2200" b="1">
                          <a:latin typeface="Calibri"/>
                          <a:ea typeface="Calibri"/>
                          <a:cs typeface="B Nazanin" pitchFamily="2" charset="-78"/>
                        </a:rPr>
                        <a:t>شامل تمامی ترسیم های ضربان قلب جنین که دردسته </a:t>
                      </a:r>
                      <a:r>
                        <a:rPr lang="en-US" sz="2200" b="1">
                          <a:latin typeface="Calibri"/>
                          <a:ea typeface="Calibri"/>
                          <a:cs typeface="B Nazanin" pitchFamily="2" charset="-78"/>
                        </a:rPr>
                        <a:t>I</a:t>
                      </a:r>
                      <a:r>
                        <a:rPr lang="fa-IR" sz="2200" b="1">
                          <a:latin typeface="Calibri"/>
                          <a:ea typeface="Calibri"/>
                          <a:cs typeface="B Nazanin" pitchFamily="2" charset="-78"/>
                        </a:rPr>
                        <a:t> و </a:t>
                      </a:r>
                      <a:r>
                        <a:rPr lang="en-US" sz="2200" b="1">
                          <a:latin typeface="Calibri"/>
                          <a:ea typeface="Calibri"/>
                          <a:cs typeface="B Nazanin" pitchFamily="2" charset="-78"/>
                        </a:rPr>
                        <a:t>III</a:t>
                      </a:r>
                      <a:r>
                        <a:rPr lang="fa-IR" sz="2200" b="1">
                          <a:latin typeface="Calibri"/>
                          <a:ea typeface="Calibri"/>
                          <a:cs typeface="B Nazanin" pitchFamily="2" charset="-78"/>
                        </a:rPr>
                        <a:t> نمی­گنجند</a:t>
                      </a:r>
                      <a:endParaRPr lang="en-US" sz="2200" b="1">
                        <a:latin typeface="Calibri"/>
                        <a:ea typeface="Calibri"/>
                        <a:cs typeface="B Nazanin" pitchFamily="2" charset="-78"/>
                      </a:endParaRPr>
                    </a:p>
                  </a:txBody>
                  <a:tcPr marL="15472" marR="1547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0787">
                <a:tc>
                  <a:txBody>
                    <a:bodyPr/>
                    <a:lstStyle/>
                    <a:p>
                      <a:pPr algn="just" rtl="1">
                        <a:lnSpc>
                          <a:spcPct val="107000"/>
                        </a:lnSpc>
                        <a:spcAft>
                          <a:spcPts val="800"/>
                        </a:spcAft>
                      </a:pPr>
                      <a:r>
                        <a:rPr lang="fa-IR" sz="2200" b="1" dirty="0">
                          <a:solidFill>
                            <a:srgbClr val="FF0000"/>
                          </a:solidFill>
                          <a:latin typeface="Calibri"/>
                          <a:ea typeface="Calibri"/>
                          <a:cs typeface="B Nazanin" pitchFamily="2" charset="-78"/>
                        </a:rPr>
                        <a:t>دسته </a:t>
                      </a:r>
                      <a:r>
                        <a:rPr lang="en-US" sz="2200" b="1" dirty="0">
                          <a:solidFill>
                            <a:srgbClr val="FF0000"/>
                          </a:solidFill>
                          <a:latin typeface="Calibri"/>
                          <a:ea typeface="Calibri"/>
                          <a:cs typeface="B Nazanin" pitchFamily="2" charset="-78"/>
                        </a:rPr>
                        <a:t>III</a:t>
                      </a:r>
                    </a:p>
                    <a:p>
                      <a:pPr algn="just" rtl="1">
                        <a:lnSpc>
                          <a:spcPct val="107000"/>
                        </a:lnSpc>
                        <a:spcAft>
                          <a:spcPts val="800"/>
                        </a:spcAft>
                      </a:pPr>
                      <a:r>
                        <a:rPr lang="fa-IR" sz="2200" b="1" dirty="0">
                          <a:solidFill>
                            <a:srgbClr val="FF0000"/>
                          </a:solidFill>
                          <a:latin typeface="Calibri"/>
                          <a:ea typeface="Calibri"/>
                          <a:cs typeface="B Nazanin" pitchFamily="2" charset="-78"/>
                        </a:rPr>
                        <a:t>غیرطبیعی</a:t>
                      </a:r>
                      <a:endParaRPr lang="en-US" sz="2200" b="1" dirty="0">
                        <a:solidFill>
                          <a:srgbClr val="FF0000"/>
                        </a:solidFill>
                        <a:latin typeface="Calibri"/>
                        <a:ea typeface="Calibri"/>
                        <a:cs typeface="B Nazanin" pitchFamily="2" charset="-78"/>
                      </a:endParaRPr>
                    </a:p>
                  </a:txBody>
                  <a:tcPr marL="15472" marR="15472"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07000"/>
                        </a:lnSpc>
                        <a:spcAft>
                          <a:spcPts val="800"/>
                        </a:spcAft>
                      </a:pPr>
                      <a:endParaRPr lang="fa-IR"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ترسیم ضربان قلب جنین حداقل شامل یکی از موارد زیر می­باشد:</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عدم وجود تغییرپذیری به همراه افتهای دیررس راجعه</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عدم وجود تغییرپذیری به همراه افتهای متغییر راجعه</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عدم وجود تغییرپذیری به همراه برادیکاردی حداقل به مدت ۱۰ دقیقه</a:t>
                      </a:r>
                      <a:endParaRPr lang="en-US" sz="2200" b="1" dirty="0">
                        <a:latin typeface="Calibri"/>
                        <a:ea typeface="Calibri"/>
                        <a:cs typeface="B Nazanin" pitchFamily="2" charset="-78"/>
                      </a:endParaRPr>
                    </a:p>
                    <a:p>
                      <a:pPr algn="just" rtl="1">
                        <a:lnSpc>
                          <a:spcPct val="107000"/>
                        </a:lnSpc>
                        <a:spcAft>
                          <a:spcPts val="800"/>
                        </a:spcAft>
                      </a:pPr>
                      <a:r>
                        <a:rPr lang="fa-IR" sz="2200" b="1" dirty="0">
                          <a:latin typeface="Calibri"/>
                          <a:ea typeface="Calibri"/>
                          <a:cs typeface="B Nazanin" pitchFamily="2" charset="-78"/>
                        </a:rPr>
                        <a:t>الگوی سینوسی به مدت حداقل ۲۰ دقیقه</a:t>
                      </a:r>
                      <a:endParaRPr lang="en-US" sz="2200" b="1" dirty="0">
                        <a:latin typeface="Calibri"/>
                        <a:ea typeface="Calibri"/>
                        <a:cs typeface="B Nazanin" pitchFamily="2" charset="-78"/>
                      </a:endParaRPr>
                    </a:p>
                  </a:txBody>
                  <a:tcPr marL="15472" marR="15472"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575814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rtl="1">
              <a:lnSpc>
                <a:spcPct val="200000"/>
              </a:lnSpc>
            </a:pPr>
            <a:r>
              <a:rPr lang="fa-IR" dirty="0">
                <a:cs typeface="B Nazanin" pitchFamily="2" charset="-78"/>
              </a:rPr>
              <a:t>اگر تمام اجزای </a:t>
            </a:r>
            <a:r>
              <a:rPr lang="en-US" dirty="0">
                <a:cs typeface="B Nazanin" pitchFamily="2" charset="-78"/>
              </a:rPr>
              <a:t>FHR</a:t>
            </a:r>
            <a:r>
              <a:rPr lang="fa-IR" dirty="0">
                <a:cs typeface="B Nazanin" pitchFamily="2" charset="-78"/>
              </a:rPr>
              <a:t> نرمال باشند </a:t>
            </a:r>
            <a:r>
              <a:rPr lang="fa-IR" dirty="0">
                <a:solidFill>
                  <a:srgbClr val="FF0000"/>
                </a:solidFill>
                <a:cs typeface="B Nazanin" pitchFamily="2" charset="-78"/>
              </a:rPr>
              <a:t>(دسته </a:t>
            </a:r>
            <a:r>
              <a:rPr lang="en-US" dirty="0">
                <a:solidFill>
                  <a:srgbClr val="FF0000"/>
                </a:solidFill>
                <a:cs typeface="B Nazanin" pitchFamily="2" charset="-78"/>
              </a:rPr>
              <a:t>I</a:t>
            </a:r>
            <a:r>
              <a:rPr lang="fa-IR" dirty="0">
                <a:solidFill>
                  <a:srgbClr val="FF0000"/>
                </a:solidFill>
                <a:cs typeface="B Nazanin" pitchFamily="2" charset="-78"/>
              </a:rPr>
              <a:t>)، </a:t>
            </a:r>
            <a:r>
              <a:rPr lang="fa-IR" dirty="0">
                <a:cs typeface="B Nazanin" pitchFamily="2" charset="-78"/>
              </a:rPr>
              <a:t>ترسیم </a:t>
            </a:r>
            <a:r>
              <a:rPr lang="en-US" dirty="0">
                <a:cs typeface="B Nazanin" pitchFamily="2" charset="-78"/>
              </a:rPr>
              <a:t>FHR</a:t>
            </a:r>
            <a:r>
              <a:rPr lang="fa-IR" dirty="0">
                <a:cs typeface="B Nazanin" pitchFamily="2" charset="-78"/>
              </a:rPr>
              <a:t> </a:t>
            </a:r>
            <a:r>
              <a:rPr lang="fa-IR" dirty="0">
                <a:solidFill>
                  <a:srgbClr val="FF0000"/>
                </a:solidFill>
                <a:cs typeface="B Nazanin" pitchFamily="2" charset="-78"/>
              </a:rPr>
              <a:t>بطور قابل اعتمادی فقدان اسیدمی متابولیک جنین و آسیب عصبی هیپوکسیک پیش رونده</a:t>
            </a:r>
            <a:r>
              <a:rPr lang="fa-IR" dirty="0">
                <a:cs typeface="B Nazanin" pitchFamily="2" charset="-78"/>
              </a:rPr>
              <a:t> را پیش بینی می کند.</a:t>
            </a:r>
            <a:endParaRPr lang="en-US" dirty="0">
              <a:cs typeface="B Nazanin" pitchFamily="2" charset="-78"/>
            </a:endParaRPr>
          </a:p>
        </p:txBody>
      </p:sp>
    </p:spTree>
    <p:extLst>
      <p:ext uri="{BB962C8B-B14F-4D97-AF65-F5344CB8AC3E}">
        <p14:creationId xmlns:p14="http://schemas.microsoft.com/office/powerpoint/2010/main" xmlns="" val="21684085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solidFill>
                  <a:srgbClr val="FF0000"/>
                </a:solidFill>
              </a:rPr>
              <a:t>مدیریت </a:t>
            </a:r>
            <a:r>
              <a:rPr lang="en-US" dirty="0">
                <a:solidFill>
                  <a:srgbClr val="FF0000"/>
                </a:solidFill>
              </a:rPr>
              <a:t>ABCD</a:t>
            </a:r>
            <a:r>
              <a:rPr lang="fa-IR" dirty="0">
                <a:solidFill>
                  <a:srgbClr val="FF0000"/>
                </a:solidFill>
              </a:rPr>
              <a:t> ضربان قلب جنین</a:t>
            </a:r>
            <a:endParaRPr lang="en-US" dirty="0">
              <a:solidFill>
                <a:srgbClr val="FF0000"/>
              </a:solidFill>
            </a:endParaRPr>
          </a:p>
        </p:txBody>
      </p:sp>
      <p:graphicFrame>
        <p:nvGraphicFramePr>
          <p:cNvPr id="4" name="Content Placeholder 3"/>
          <p:cNvGraphicFramePr>
            <a:graphicFrameLocks noGrp="1"/>
          </p:cNvGraphicFramePr>
          <p:nvPr>
            <p:ph idx="1"/>
          </p:nvPr>
        </p:nvGraphicFramePr>
        <p:xfrm>
          <a:off x="0" y="1600200"/>
          <a:ext cx="8839200" cy="5257799"/>
        </p:xfrm>
        <a:graphic>
          <a:graphicData uri="http://schemas.openxmlformats.org/drawingml/2006/table">
            <a:tbl>
              <a:tblPr firstRow="1" bandRow="1">
                <a:tableStyleId>{5C22544A-7EE6-4342-B048-85BDC9FD1C3A}</a:tableStyleId>
              </a:tblPr>
              <a:tblGrid>
                <a:gridCol w="2946400"/>
                <a:gridCol w="2946400"/>
                <a:gridCol w="2946400"/>
              </a:tblGrid>
              <a:tr h="445783">
                <a:tc>
                  <a:txBody>
                    <a:bodyPr/>
                    <a:lstStyle/>
                    <a:p>
                      <a:pPr algn="r" rtl="1">
                        <a:lnSpc>
                          <a:spcPct val="107000"/>
                        </a:lnSpc>
                        <a:spcBef>
                          <a:spcPts val="1200"/>
                        </a:spcBef>
                        <a:spcAft>
                          <a:spcPts val="800"/>
                        </a:spcAft>
                      </a:pPr>
                      <a:r>
                        <a:rPr lang="fa-IR" sz="2000" b="1" dirty="0">
                          <a:latin typeface="Tahoma"/>
                          <a:ea typeface="Calibri"/>
                          <a:cs typeface="B Nazanin" pitchFamily="2" charset="-78"/>
                        </a:rPr>
                        <a:t>ریه­ها</a:t>
                      </a:r>
                      <a:endParaRPr lang="en-US" sz="2000" b="1" dirty="0">
                        <a:latin typeface="Calibri"/>
                        <a:ea typeface="Calibri"/>
                        <a:cs typeface="B Nazanin" pitchFamily="2" charset="-78"/>
                      </a:endParaRPr>
                    </a:p>
                  </a:txBody>
                  <a:tcPr marL="68580" marR="68580" marT="0" marB="0"/>
                </a:tc>
                <a:tc>
                  <a:txBody>
                    <a:bodyPr/>
                    <a:lstStyle/>
                    <a:p>
                      <a:pPr algn="r" rtl="1">
                        <a:lnSpc>
                          <a:spcPct val="107000"/>
                        </a:lnSpc>
                        <a:spcBef>
                          <a:spcPts val="1200"/>
                        </a:spcBef>
                        <a:spcAft>
                          <a:spcPts val="800"/>
                        </a:spcAft>
                      </a:pPr>
                      <a:r>
                        <a:rPr lang="fa-IR" sz="2000" b="1" dirty="0">
                          <a:latin typeface="Tahoma"/>
                          <a:ea typeface="Calibri"/>
                          <a:cs typeface="B Nazanin" pitchFamily="2" charset="-78"/>
                        </a:rPr>
                        <a:t>راه هوایی تنفس </a:t>
                      </a:r>
                      <a:endParaRPr lang="en-US" sz="2000" b="1" dirty="0">
                        <a:latin typeface="Calibri"/>
                        <a:ea typeface="Calibri"/>
                        <a:cs typeface="B Nazanin" pitchFamily="2" charset="-78"/>
                      </a:endParaRPr>
                    </a:p>
                  </a:txBody>
                  <a:tcPr marL="68580" marR="68580" marT="0" marB="0"/>
                </a:tc>
                <a:tc>
                  <a:txBody>
                    <a:bodyPr/>
                    <a:lstStyle/>
                    <a:p>
                      <a:pPr algn="r" rtl="1">
                        <a:lnSpc>
                          <a:spcPct val="107000"/>
                        </a:lnSpc>
                        <a:spcBef>
                          <a:spcPts val="1200"/>
                        </a:spcBef>
                        <a:spcAft>
                          <a:spcPts val="800"/>
                        </a:spcAft>
                      </a:pPr>
                      <a:r>
                        <a:rPr lang="fa-IR" sz="2000" b="1">
                          <a:latin typeface="Tahoma"/>
                          <a:ea typeface="Calibri"/>
                          <a:cs typeface="B Nazanin" pitchFamily="2" charset="-78"/>
                        </a:rPr>
                        <a:t>دادن اکسیژن مکمل</a:t>
                      </a:r>
                      <a:endParaRPr lang="en-US" sz="2000" b="1">
                        <a:latin typeface="Calibri"/>
                        <a:ea typeface="Calibri"/>
                        <a:cs typeface="B Nazanin" pitchFamily="2" charset="-78"/>
                      </a:endParaRPr>
                    </a:p>
                  </a:txBody>
                  <a:tcPr marL="68580" marR="68580" marT="0" marB="0"/>
                </a:tc>
              </a:tr>
              <a:tr h="1176135">
                <a:tc>
                  <a:txBody>
                    <a:bodyPr/>
                    <a:lstStyle/>
                    <a:p>
                      <a:pPr algn="r" rtl="1">
                        <a:lnSpc>
                          <a:spcPct val="107000"/>
                        </a:lnSpc>
                        <a:spcBef>
                          <a:spcPts val="1200"/>
                        </a:spcBef>
                        <a:spcAft>
                          <a:spcPts val="800"/>
                        </a:spcAft>
                      </a:pPr>
                      <a:r>
                        <a:rPr lang="fa-IR" sz="2000" b="1" dirty="0">
                          <a:latin typeface="Tahoma"/>
                          <a:ea typeface="Calibri"/>
                          <a:cs typeface="B Nazanin" pitchFamily="2" charset="-78"/>
                        </a:rPr>
                        <a:t>قلب</a:t>
                      </a:r>
                      <a:endParaRPr lang="en-US" sz="2000" b="1" dirty="0">
                        <a:latin typeface="Calibri"/>
                        <a:ea typeface="Calibri"/>
                        <a:cs typeface="B Nazanin" pitchFamily="2" charset="-78"/>
                      </a:endParaRPr>
                    </a:p>
                  </a:txBody>
                  <a:tcPr marL="68580" marR="68580" marT="0" marB="0"/>
                </a:tc>
                <a:tc>
                  <a:txBody>
                    <a:bodyPr/>
                    <a:lstStyle/>
                    <a:p>
                      <a:pPr algn="r" rtl="1">
                        <a:lnSpc>
                          <a:spcPct val="107000"/>
                        </a:lnSpc>
                        <a:spcBef>
                          <a:spcPts val="1200"/>
                        </a:spcBef>
                        <a:spcAft>
                          <a:spcPts val="800"/>
                        </a:spcAft>
                      </a:pPr>
                      <a:r>
                        <a:rPr lang="fa-IR" sz="2000" b="1">
                          <a:latin typeface="Tahoma"/>
                          <a:ea typeface="Calibri"/>
                          <a:cs typeface="B Nazanin" pitchFamily="2" charset="-78"/>
                        </a:rPr>
                        <a:t>میزان ریتم و تعداد ضربان قلب و میزان برون­ده قلبی</a:t>
                      </a:r>
                      <a:endParaRPr lang="en-US" sz="2000" b="1">
                        <a:latin typeface="Calibri"/>
                        <a:ea typeface="Calibri"/>
                        <a:cs typeface="B Nazanin" pitchFamily="2" charset="-78"/>
                      </a:endParaRPr>
                    </a:p>
                  </a:txBody>
                  <a:tcPr marL="68580" marR="68580" marT="0" marB="0"/>
                </a:tc>
                <a:tc>
                  <a:txBody>
                    <a:bodyPr/>
                    <a:lstStyle/>
                    <a:p>
                      <a:pPr algn="r" rtl="1">
                        <a:lnSpc>
                          <a:spcPct val="107000"/>
                        </a:lnSpc>
                        <a:spcBef>
                          <a:spcPts val="1200"/>
                        </a:spcBef>
                        <a:spcAft>
                          <a:spcPts val="800"/>
                        </a:spcAft>
                      </a:pPr>
                      <a:r>
                        <a:rPr lang="fa-IR" sz="2000" b="1" dirty="0">
                          <a:latin typeface="Tahoma"/>
                          <a:ea typeface="Calibri"/>
                          <a:cs typeface="B Nazanin" pitchFamily="2" charset="-78"/>
                        </a:rPr>
                        <a:t>تجویز حجم سریع داخل وریدی، تغییر وضعیت مادر، اصلاح افت فشار خون مادر</a:t>
                      </a:r>
                      <a:endParaRPr lang="en-US" sz="2000" b="1" dirty="0">
                        <a:latin typeface="Calibri"/>
                        <a:ea typeface="Calibri"/>
                        <a:cs typeface="B Nazanin" pitchFamily="2" charset="-78"/>
                      </a:endParaRPr>
                    </a:p>
                  </a:txBody>
                  <a:tcPr marL="68580" marR="68580" marT="0" marB="0"/>
                </a:tc>
              </a:tr>
              <a:tr h="445783">
                <a:tc>
                  <a:txBody>
                    <a:bodyPr/>
                    <a:lstStyle/>
                    <a:p>
                      <a:pPr algn="just" rtl="1">
                        <a:lnSpc>
                          <a:spcPct val="107000"/>
                        </a:lnSpc>
                        <a:spcBef>
                          <a:spcPts val="1200"/>
                        </a:spcBef>
                        <a:spcAft>
                          <a:spcPts val="800"/>
                        </a:spcAft>
                      </a:pPr>
                      <a:r>
                        <a:rPr lang="fa-IR" sz="2000" b="1">
                          <a:latin typeface="Tahoma"/>
                          <a:ea typeface="Calibri"/>
                          <a:cs typeface="B Nazanin" pitchFamily="2" charset="-78"/>
                        </a:rPr>
                        <a:t>سیستم گردش خون</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a:latin typeface="Tahoma"/>
                          <a:ea typeface="Calibri"/>
                          <a:cs typeface="B Nazanin" pitchFamily="2" charset="-78"/>
                        </a:rPr>
                        <a:t>وضعیت حجم و فشار خون</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endParaRPr lang="fa-IR" sz="2000" b="1" dirty="0">
                        <a:latin typeface="Tahoma"/>
                        <a:ea typeface="Calibri"/>
                        <a:cs typeface="B Nazanin" pitchFamily="2" charset="-78"/>
                      </a:endParaRPr>
                    </a:p>
                  </a:txBody>
                  <a:tcPr marL="68580" marR="68580" marT="0" marB="0"/>
                </a:tc>
              </a:tr>
              <a:tr h="1960225">
                <a:tc>
                  <a:txBody>
                    <a:bodyPr/>
                    <a:lstStyle/>
                    <a:p>
                      <a:pPr algn="just" rtl="1">
                        <a:lnSpc>
                          <a:spcPct val="107000"/>
                        </a:lnSpc>
                        <a:spcBef>
                          <a:spcPts val="1200"/>
                        </a:spcBef>
                        <a:spcAft>
                          <a:spcPts val="800"/>
                        </a:spcAft>
                      </a:pPr>
                      <a:r>
                        <a:rPr lang="fa-IR" sz="2000" b="1">
                          <a:latin typeface="Tahoma"/>
                          <a:ea typeface="Calibri"/>
                          <a:cs typeface="B Nazanin" pitchFamily="2" charset="-78"/>
                        </a:rPr>
                        <a:t>رحم</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a:latin typeface="Tahoma"/>
                          <a:ea typeface="Calibri"/>
                          <a:cs typeface="B Nazanin" pitchFamily="2" charset="-78"/>
                        </a:rPr>
                        <a:t>شدت انقباض رحم، تعداد انقباض رحم، تون پایه رحمی، زمان استراحت رحمی (بازگشت رحم به حالت طبیعی بعد از هر انقباض)، رد پارگی رحمی</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a:latin typeface="Tahoma"/>
                          <a:ea typeface="Calibri"/>
                          <a:cs typeface="B Nazanin" pitchFamily="2" charset="-78"/>
                        </a:rPr>
                        <a:t>تحریک رحمی را متوقف کنید یا کاهش دهید،</a:t>
                      </a:r>
                      <a:endParaRPr lang="en-US" sz="2000" b="1">
                        <a:latin typeface="Calibri"/>
                        <a:ea typeface="Calibri"/>
                        <a:cs typeface="B Nazanin" pitchFamily="2" charset="-78"/>
                      </a:endParaRPr>
                    </a:p>
                    <a:p>
                      <a:pPr algn="just" rtl="1">
                        <a:lnSpc>
                          <a:spcPct val="107000"/>
                        </a:lnSpc>
                        <a:spcBef>
                          <a:spcPts val="1200"/>
                        </a:spcBef>
                        <a:spcAft>
                          <a:spcPts val="800"/>
                        </a:spcAft>
                      </a:pPr>
                      <a:r>
                        <a:rPr lang="fa-IR" sz="2000" b="1">
                          <a:latin typeface="Tahoma"/>
                          <a:ea typeface="Calibri"/>
                          <a:cs typeface="B Nazanin" pitchFamily="2" charset="-78"/>
                        </a:rPr>
                        <a:t>شل کردن رحم را در نظر بگیرید</a:t>
                      </a:r>
                      <a:endParaRPr lang="en-US" sz="2000" b="1">
                        <a:latin typeface="Calibri"/>
                        <a:ea typeface="Calibri"/>
                        <a:cs typeface="B Nazanin" pitchFamily="2" charset="-78"/>
                      </a:endParaRPr>
                    </a:p>
                  </a:txBody>
                  <a:tcPr marL="68580" marR="68580" marT="0" marB="0"/>
                </a:tc>
              </a:tr>
              <a:tr h="445783">
                <a:tc>
                  <a:txBody>
                    <a:bodyPr/>
                    <a:lstStyle/>
                    <a:p>
                      <a:pPr algn="just" rtl="1">
                        <a:lnSpc>
                          <a:spcPct val="107000"/>
                        </a:lnSpc>
                        <a:spcBef>
                          <a:spcPts val="1200"/>
                        </a:spcBef>
                        <a:spcAft>
                          <a:spcPts val="800"/>
                        </a:spcAft>
                      </a:pPr>
                      <a:r>
                        <a:rPr lang="fa-IR" sz="2000" b="1">
                          <a:latin typeface="Tahoma"/>
                          <a:ea typeface="Calibri"/>
                          <a:cs typeface="B Nazanin" pitchFamily="2" charset="-78"/>
                        </a:rPr>
                        <a:t>جفت</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a:latin typeface="Tahoma"/>
                          <a:ea typeface="Calibri"/>
                          <a:cs typeface="B Nazanin" pitchFamily="2" charset="-78"/>
                        </a:rPr>
                        <a:t>جدا شدن جفت ، عروق سر راهی</a:t>
                      </a:r>
                      <a:endParaRPr lang="en-US" sz="2000" b="1">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endParaRPr lang="fa-IR" sz="2000" b="1" dirty="0">
                        <a:latin typeface="Tahoma"/>
                        <a:ea typeface="Calibri"/>
                        <a:cs typeface="B Nazanin" pitchFamily="2" charset="-78"/>
                      </a:endParaRPr>
                    </a:p>
                  </a:txBody>
                  <a:tcPr marL="68580" marR="68580" marT="0" marB="0"/>
                </a:tc>
              </a:tr>
              <a:tr h="784090">
                <a:tc>
                  <a:txBody>
                    <a:bodyPr/>
                    <a:lstStyle/>
                    <a:p>
                      <a:pPr algn="just" rtl="1">
                        <a:lnSpc>
                          <a:spcPct val="107000"/>
                        </a:lnSpc>
                        <a:spcBef>
                          <a:spcPts val="1200"/>
                        </a:spcBef>
                        <a:spcAft>
                          <a:spcPts val="800"/>
                        </a:spcAft>
                      </a:pPr>
                      <a:r>
                        <a:rPr lang="fa-IR" sz="2000" b="1" dirty="0">
                          <a:latin typeface="Tahoma"/>
                          <a:ea typeface="Calibri"/>
                          <a:cs typeface="B Nazanin" pitchFamily="2" charset="-78"/>
                        </a:rPr>
                        <a:t>بند ناف</a:t>
                      </a:r>
                      <a:endParaRPr lang="en-US" sz="2000" b="1" dirty="0">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dirty="0">
                          <a:latin typeface="Tahoma"/>
                          <a:ea typeface="Calibri"/>
                          <a:cs typeface="B Nazanin" pitchFamily="2" charset="-78"/>
                        </a:rPr>
                        <a:t>معاینه واژینال، رد پرولاپس بند ناف</a:t>
                      </a:r>
                      <a:endParaRPr lang="en-US" sz="2000" b="1" dirty="0">
                        <a:latin typeface="Calibri"/>
                        <a:ea typeface="Calibri"/>
                        <a:cs typeface="B Nazanin" pitchFamily="2" charset="-78"/>
                      </a:endParaRPr>
                    </a:p>
                  </a:txBody>
                  <a:tcPr marL="68580" marR="68580" marT="0" marB="0"/>
                </a:tc>
                <a:tc>
                  <a:txBody>
                    <a:bodyPr/>
                    <a:lstStyle/>
                    <a:p>
                      <a:pPr algn="just" rtl="1">
                        <a:lnSpc>
                          <a:spcPct val="107000"/>
                        </a:lnSpc>
                        <a:spcBef>
                          <a:spcPts val="1200"/>
                        </a:spcBef>
                        <a:spcAft>
                          <a:spcPts val="800"/>
                        </a:spcAft>
                      </a:pPr>
                      <a:r>
                        <a:rPr lang="fa-IR" sz="2000" b="1" dirty="0">
                          <a:latin typeface="Tahoma"/>
                          <a:ea typeface="Calibri"/>
                          <a:cs typeface="B Nazanin" pitchFamily="2" charset="-78"/>
                        </a:rPr>
                        <a:t>استفاده از آمنیوانفوزیون را در نظر بگیرید </a:t>
                      </a:r>
                      <a:endParaRPr lang="en-US" sz="2000" b="1" dirty="0">
                        <a:latin typeface="Calibri"/>
                        <a:ea typeface="Calibri"/>
                        <a:cs typeface="B Nazanin" pitchFamily="2" charset="-78"/>
                      </a:endParaRPr>
                    </a:p>
                  </a:txBody>
                  <a:tcPr marL="68580" marR="68580" marT="0" marB="0"/>
                </a:tc>
              </a:tr>
            </a:tbl>
          </a:graphicData>
        </a:graphic>
      </p:graphicFrame>
    </p:spTree>
    <p:extLst>
      <p:ext uri="{BB962C8B-B14F-4D97-AF65-F5344CB8AC3E}">
        <p14:creationId xmlns:p14="http://schemas.microsoft.com/office/powerpoint/2010/main" xmlns="" val="1614902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fa-IR" sz="5400" dirty="0" smtClean="0"/>
              <a:t>ارزیابی سلامت جنین</a:t>
            </a:r>
            <a:endParaRPr lang="fa-IR" sz="5400" dirty="0"/>
          </a:p>
        </p:txBody>
      </p:sp>
      <p:sp>
        <p:nvSpPr>
          <p:cNvPr id="3" name="Subtitle 2"/>
          <p:cNvSpPr>
            <a:spLocks noGrp="1"/>
          </p:cNvSpPr>
          <p:nvPr>
            <p:ph type="subTitle" idx="1"/>
          </p:nvPr>
        </p:nvSpPr>
        <p:spPr/>
        <p:txBody>
          <a:bodyPr>
            <a:normAutofit/>
          </a:bodyPr>
          <a:lstStyle/>
          <a:p>
            <a:pPr algn="ctr"/>
            <a:r>
              <a:rPr lang="en-US" sz="2400" dirty="0" smtClean="0"/>
              <a:t>Dr. Nourizadeh</a:t>
            </a:r>
            <a:endParaRPr lang="fa-IR" sz="2400" dirty="0"/>
          </a:p>
        </p:txBody>
      </p:sp>
    </p:spTree>
    <p:extLst>
      <p:ext uri="{BB962C8B-B14F-4D97-AF65-F5344CB8AC3E}">
        <p14:creationId xmlns:p14="http://schemas.microsoft.com/office/powerpoint/2010/main" xmlns="" val="2295699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6322" name="Picture 2"/>
          <p:cNvPicPr>
            <a:picLocks noGrp="1" noChangeAspect="1" noChangeArrowheads="1"/>
          </p:cNvPicPr>
          <p:nvPr>
            <p:ph idx="1"/>
          </p:nvPr>
        </p:nvPicPr>
        <p:blipFill>
          <a:blip r:embed="rId2" cstate="print"/>
          <a:srcRect/>
          <a:stretch>
            <a:fillRect/>
          </a:stretch>
        </p:blipFill>
        <p:spPr bwMode="auto">
          <a:xfrm>
            <a:off x="1219200" y="2514600"/>
            <a:ext cx="6562725" cy="19486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Beat  to  Beat  Variability</a:t>
            </a:r>
            <a:endParaRPr lang="en-US" dirty="0">
              <a:solidFill>
                <a:srgbClr val="FF0000"/>
              </a:solidFill>
            </a:endParaRPr>
          </a:p>
        </p:txBody>
      </p:sp>
      <p:pic>
        <p:nvPicPr>
          <p:cNvPr id="57346" name="Picture 2"/>
          <p:cNvPicPr>
            <a:picLocks noGrp="1" noChangeAspect="1" noChangeArrowheads="1"/>
          </p:cNvPicPr>
          <p:nvPr>
            <p:ph idx="1"/>
          </p:nvPr>
        </p:nvPicPr>
        <p:blipFill>
          <a:blip r:embed="rId2" cstate="print"/>
          <a:srcRect/>
          <a:stretch>
            <a:fillRect/>
          </a:stretch>
        </p:blipFill>
        <p:spPr bwMode="auto">
          <a:xfrm>
            <a:off x="381000" y="1752600"/>
            <a:ext cx="8001000" cy="2967831"/>
          </a:xfrm>
          <a:prstGeom prst="rect">
            <a:avLst/>
          </a:prstGeom>
          <a:noFill/>
          <a:ln w="9525">
            <a:noFill/>
            <a:miter lim="800000"/>
            <a:headEnd/>
            <a:tailEnd/>
          </a:ln>
          <a:effectLst/>
        </p:spPr>
      </p:pic>
    </p:spTree>
    <p:extLst>
      <p:ext uri="{BB962C8B-B14F-4D97-AF65-F5344CB8AC3E}">
        <p14:creationId xmlns:p14="http://schemas.microsoft.com/office/powerpoint/2010/main" xmlns="" val="139399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8370" name="Picture 2"/>
          <p:cNvPicPr>
            <a:picLocks noGrp="1" noChangeAspect="1" noChangeArrowheads="1"/>
          </p:cNvPicPr>
          <p:nvPr>
            <p:ph idx="1"/>
          </p:nvPr>
        </p:nvPicPr>
        <p:blipFill>
          <a:blip r:embed="rId2" cstate="print"/>
          <a:srcRect/>
          <a:stretch>
            <a:fillRect/>
          </a:stretch>
        </p:blipFill>
        <p:spPr bwMode="auto">
          <a:xfrm>
            <a:off x="1604962" y="1447801"/>
            <a:ext cx="5934075" cy="3867944"/>
          </a:xfrm>
          <a:prstGeom prst="rect">
            <a:avLst/>
          </a:prstGeom>
          <a:noFill/>
          <a:ln w="9525">
            <a:noFill/>
            <a:miter lim="800000"/>
            <a:headEnd/>
            <a:tailEnd/>
          </a:ln>
          <a:effectLst/>
        </p:spPr>
      </p:pic>
    </p:spTree>
    <p:extLst>
      <p:ext uri="{BB962C8B-B14F-4D97-AF65-F5344CB8AC3E}">
        <p14:creationId xmlns:p14="http://schemas.microsoft.com/office/powerpoint/2010/main" xmlns="" val="36706273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0" y="381000"/>
            <a:ext cx="9144000" cy="6477000"/>
          </a:xfrm>
          <a:prstGeom prst="rect">
            <a:avLst/>
          </a:prstGeom>
          <a:noFill/>
          <a:ln w="9525">
            <a:noFill/>
            <a:miter lim="800000"/>
            <a:headEnd/>
            <a:tailEnd/>
          </a:ln>
          <a:effectLst/>
        </p:spPr>
      </p:pic>
    </p:spTree>
    <p:extLst>
      <p:ext uri="{BB962C8B-B14F-4D97-AF65-F5344CB8AC3E}">
        <p14:creationId xmlns:p14="http://schemas.microsoft.com/office/powerpoint/2010/main" xmlns="" val="25525059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0418" name="Picture 2"/>
          <p:cNvPicPr>
            <a:picLocks noGrp="1" noChangeAspect="1" noChangeArrowheads="1"/>
          </p:cNvPicPr>
          <p:nvPr>
            <p:ph idx="1"/>
          </p:nvPr>
        </p:nvPicPr>
        <p:blipFill>
          <a:blip r:embed="rId2" cstate="print"/>
          <a:srcRect/>
          <a:stretch>
            <a:fillRect/>
          </a:stretch>
        </p:blipFill>
        <p:spPr bwMode="auto">
          <a:xfrm>
            <a:off x="381000" y="457200"/>
            <a:ext cx="8763000" cy="6400800"/>
          </a:xfrm>
          <a:prstGeom prst="rect">
            <a:avLst/>
          </a:prstGeom>
          <a:noFill/>
          <a:ln w="9525">
            <a:noFill/>
            <a:miter lim="800000"/>
            <a:headEnd/>
            <a:tailEnd/>
          </a:ln>
          <a:effectLst/>
        </p:spPr>
      </p:pic>
    </p:spTree>
    <p:extLst>
      <p:ext uri="{BB962C8B-B14F-4D97-AF65-F5344CB8AC3E}">
        <p14:creationId xmlns:p14="http://schemas.microsoft.com/office/powerpoint/2010/main" xmlns="" val="5144182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42" name="Picture 2"/>
          <p:cNvPicPr>
            <a:picLocks noGrp="1" noChangeAspect="1" noChangeArrowheads="1"/>
          </p:cNvPicPr>
          <p:nvPr>
            <p:ph idx="1"/>
          </p:nvPr>
        </p:nvPicPr>
        <p:blipFill>
          <a:blip r:embed="rId2" cstate="print"/>
          <a:srcRect/>
          <a:stretch>
            <a:fillRect/>
          </a:stretch>
        </p:blipFill>
        <p:spPr bwMode="auto">
          <a:xfrm>
            <a:off x="609600" y="609600"/>
            <a:ext cx="8001000" cy="5225256"/>
          </a:xfrm>
          <a:prstGeom prst="rect">
            <a:avLst/>
          </a:prstGeom>
          <a:noFill/>
          <a:ln w="9525">
            <a:noFill/>
            <a:miter lim="800000"/>
            <a:headEnd/>
            <a:tailEnd/>
          </a:ln>
          <a:effectLst/>
        </p:spPr>
      </p:pic>
    </p:spTree>
    <p:extLst>
      <p:ext uri="{BB962C8B-B14F-4D97-AF65-F5344CB8AC3E}">
        <p14:creationId xmlns:p14="http://schemas.microsoft.com/office/powerpoint/2010/main" xmlns="" val="10172454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TotalTime>
  <Words>571</Words>
  <Application>Microsoft Office PowerPoint</Application>
  <PresentationFormat>On-screen Show (4:3)</PresentationFormat>
  <Paragraphs>76</Paragraphs>
  <Slides>29</Slides>
  <Notes>3</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Slide 1</vt:lpstr>
      <vt:lpstr>Slide 2</vt:lpstr>
      <vt:lpstr>ارزیابی سلامت جنین</vt:lpstr>
      <vt:lpstr>Slide 4</vt:lpstr>
      <vt:lpstr>Beat  to  Beat  Variability</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Variable  deceleration</vt:lpstr>
      <vt:lpstr>Slide 19</vt:lpstr>
      <vt:lpstr>Slide 20</vt:lpstr>
      <vt:lpstr>افت متغیر چه هنگام پاتولوژیک است؟</vt:lpstr>
      <vt:lpstr>Slide 22</vt:lpstr>
      <vt:lpstr>Slide 23</vt:lpstr>
      <vt:lpstr>Slide 24</vt:lpstr>
      <vt:lpstr>Slide 25</vt:lpstr>
      <vt:lpstr>سیستم 3 گروهی برای تفسیر ضربان قلب جنین</vt:lpstr>
      <vt:lpstr>Slide 27</vt:lpstr>
      <vt:lpstr>Slide 28</vt:lpstr>
      <vt:lpstr>مدیریت ABCD ضربان قلب جنین</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POUZESHI</cp:lastModifiedBy>
  <cp:revision>27</cp:revision>
  <dcterms:created xsi:type="dcterms:W3CDTF">2016-08-09T16:42:49Z</dcterms:created>
  <dcterms:modified xsi:type="dcterms:W3CDTF">2017-11-13T07:06:56Z</dcterms:modified>
</cp:coreProperties>
</file>